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webextensions/webextension1.xml" ContentType="application/vnd.ms-office.webextension+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handoutMasterIdLst>
    <p:handoutMasterId r:id="rId115"/>
  </p:handoutMasterIdLst>
  <p:sldIdLst>
    <p:sldId id="258" r:id="rId2"/>
    <p:sldId id="272" r:id="rId3"/>
    <p:sldId id="260" r:id="rId4"/>
    <p:sldId id="273" r:id="rId5"/>
    <p:sldId id="274" r:id="rId6"/>
    <p:sldId id="275" r:id="rId7"/>
    <p:sldId id="276" r:id="rId8"/>
    <p:sldId id="270" r:id="rId9"/>
    <p:sldId id="278" r:id="rId10"/>
    <p:sldId id="277" r:id="rId11"/>
    <p:sldId id="279" r:id="rId12"/>
    <p:sldId id="280" r:id="rId13"/>
    <p:sldId id="281" r:id="rId14"/>
    <p:sldId id="282" r:id="rId15"/>
    <p:sldId id="283" r:id="rId16"/>
    <p:sldId id="284" r:id="rId17"/>
    <p:sldId id="295" r:id="rId18"/>
    <p:sldId id="296" r:id="rId19"/>
    <p:sldId id="285" r:id="rId20"/>
    <p:sldId id="286" r:id="rId21"/>
    <p:sldId id="287" r:id="rId22"/>
    <p:sldId id="288" r:id="rId23"/>
    <p:sldId id="289" r:id="rId24"/>
    <p:sldId id="290" r:id="rId25"/>
    <p:sldId id="291" r:id="rId26"/>
    <p:sldId id="293" r:id="rId27"/>
    <p:sldId id="294" r:id="rId28"/>
    <p:sldId id="292" r:id="rId29"/>
    <p:sldId id="361" r:id="rId30"/>
    <p:sldId id="297" r:id="rId31"/>
    <p:sldId id="298" r:id="rId32"/>
    <p:sldId id="363" r:id="rId33"/>
    <p:sldId id="362" r:id="rId34"/>
    <p:sldId id="347" r:id="rId35"/>
    <p:sldId id="348" r:id="rId36"/>
    <p:sldId id="349" r:id="rId37"/>
    <p:sldId id="350" r:id="rId38"/>
    <p:sldId id="351" r:id="rId39"/>
    <p:sldId id="371" r:id="rId40"/>
    <p:sldId id="352" r:id="rId41"/>
    <p:sldId id="353" r:id="rId42"/>
    <p:sldId id="354" r:id="rId43"/>
    <p:sldId id="355" r:id="rId44"/>
    <p:sldId id="356" r:id="rId45"/>
    <p:sldId id="357" r:id="rId46"/>
    <p:sldId id="358" r:id="rId47"/>
    <p:sldId id="359" r:id="rId48"/>
    <p:sldId id="360" r:id="rId49"/>
    <p:sldId id="364" r:id="rId50"/>
    <p:sldId id="366" r:id="rId51"/>
    <p:sldId id="367" r:id="rId52"/>
    <p:sldId id="368" r:id="rId53"/>
    <p:sldId id="369" r:id="rId54"/>
    <p:sldId id="370"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6" r:id="rId79"/>
    <p:sldId id="395" r:id="rId80"/>
    <p:sldId id="397" r:id="rId81"/>
    <p:sldId id="398" r:id="rId82"/>
    <p:sldId id="419" r:id="rId83"/>
    <p:sldId id="399" r:id="rId84"/>
    <p:sldId id="400" r:id="rId85"/>
    <p:sldId id="401" r:id="rId86"/>
    <p:sldId id="421" r:id="rId87"/>
    <p:sldId id="422" r:id="rId88"/>
    <p:sldId id="420" r:id="rId89"/>
    <p:sldId id="402" r:id="rId90"/>
    <p:sldId id="404" r:id="rId91"/>
    <p:sldId id="405" r:id="rId92"/>
    <p:sldId id="406" r:id="rId93"/>
    <p:sldId id="407" r:id="rId94"/>
    <p:sldId id="408" r:id="rId95"/>
    <p:sldId id="409" r:id="rId96"/>
    <p:sldId id="410" r:id="rId97"/>
    <p:sldId id="412" r:id="rId98"/>
    <p:sldId id="413" r:id="rId99"/>
    <p:sldId id="414" r:id="rId100"/>
    <p:sldId id="415" r:id="rId101"/>
    <p:sldId id="416" r:id="rId102"/>
    <p:sldId id="417" r:id="rId103"/>
    <p:sldId id="418" r:id="rId104"/>
    <p:sldId id="423" r:id="rId105"/>
    <p:sldId id="424" r:id="rId106"/>
    <p:sldId id="425" r:id="rId107"/>
    <p:sldId id="426" r:id="rId108"/>
    <p:sldId id="427" r:id="rId109"/>
    <p:sldId id="428" r:id="rId110"/>
    <p:sldId id="429" r:id="rId111"/>
    <p:sldId id="430" r:id="rId112"/>
    <p:sldId id="431" r:id="rId113"/>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996633"/>
    <a:srgbClr val="FF0066"/>
    <a:srgbClr val="0099CC"/>
    <a:srgbClr val="00CC99"/>
    <a:srgbClr val="00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77" autoAdjust="0"/>
  </p:normalViewPr>
  <p:slideViewPr>
    <p:cSldViewPr snapToGrid="0">
      <p:cViewPr varScale="1">
        <p:scale>
          <a:sx n="68" d="100"/>
          <a:sy n="68" d="100"/>
        </p:scale>
        <p:origin x="738"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0" d="100"/>
          <a:sy n="90" d="100"/>
        </p:scale>
        <p:origin x="302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69D3D69-D250-4DD9-94DE-08A5514675E2}" type="datetime1">
              <a:rPr lang="es-MX" smtClean="0"/>
              <a:t>06/06/2023</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MX" smtClean="0"/>
              <a:t>‹Nº›</a:t>
            </a:fld>
            <a:endParaRPr lang="es-MX"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ABF49-B7A4-4506-8903-4C429E5FD300}" type="datetime1">
              <a:rPr lang="es-MX" noProof="0" smtClean="0"/>
              <a:pPr/>
              <a:t>06/06/2023</a:t>
            </a:fld>
            <a:endParaRPr lang="es-MX"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Haga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MX" noProof="0" smtClean="0"/>
              <a:t>‹Nº›</a:t>
            </a:fld>
            <a:endParaRPr lang="es-MX"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a:t>
            </a:fld>
            <a:endParaRPr lang="es-MX" dirty="0"/>
          </a:p>
        </p:txBody>
      </p:sp>
    </p:spTree>
    <p:extLst>
      <p:ext uri="{BB962C8B-B14F-4D97-AF65-F5344CB8AC3E}">
        <p14:creationId xmlns:p14="http://schemas.microsoft.com/office/powerpoint/2010/main" val="721759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11</a:t>
            </a:fld>
            <a:endParaRPr lang="es-MX" dirty="0"/>
          </a:p>
        </p:txBody>
      </p:sp>
    </p:spTree>
    <p:extLst>
      <p:ext uri="{BB962C8B-B14F-4D97-AF65-F5344CB8AC3E}">
        <p14:creationId xmlns:p14="http://schemas.microsoft.com/office/powerpoint/2010/main" val="33842831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107</a:t>
            </a:fld>
            <a:endParaRPr lang="es-MX" dirty="0"/>
          </a:p>
        </p:txBody>
      </p:sp>
    </p:spTree>
    <p:extLst>
      <p:ext uri="{BB962C8B-B14F-4D97-AF65-F5344CB8AC3E}">
        <p14:creationId xmlns:p14="http://schemas.microsoft.com/office/powerpoint/2010/main" val="29014704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109</a:t>
            </a:fld>
            <a:endParaRPr lang="es-MX" dirty="0"/>
          </a:p>
        </p:txBody>
      </p:sp>
    </p:spTree>
    <p:extLst>
      <p:ext uri="{BB962C8B-B14F-4D97-AF65-F5344CB8AC3E}">
        <p14:creationId xmlns:p14="http://schemas.microsoft.com/office/powerpoint/2010/main" val="23447252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110</a:t>
            </a:fld>
            <a:endParaRPr lang="es-MX" dirty="0"/>
          </a:p>
        </p:txBody>
      </p:sp>
    </p:spTree>
    <p:extLst>
      <p:ext uri="{BB962C8B-B14F-4D97-AF65-F5344CB8AC3E}">
        <p14:creationId xmlns:p14="http://schemas.microsoft.com/office/powerpoint/2010/main" val="8370048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111</a:t>
            </a:fld>
            <a:endParaRPr lang="es-MX" dirty="0"/>
          </a:p>
        </p:txBody>
      </p:sp>
    </p:spTree>
    <p:extLst>
      <p:ext uri="{BB962C8B-B14F-4D97-AF65-F5344CB8AC3E}">
        <p14:creationId xmlns:p14="http://schemas.microsoft.com/office/powerpoint/2010/main" val="27137027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112</a:t>
            </a:fld>
            <a:endParaRPr lang="es-MX" dirty="0"/>
          </a:p>
        </p:txBody>
      </p:sp>
    </p:spTree>
    <p:extLst>
      <p:ext uri="{BB962C8B-B14F-4D97-AF65-F5344CB8AC3E}">
        <p14:creationId xmlns:p14="http://schemas.microsoft.com/office/powerpoint/2010/main" val="290638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12</a:t>
            </a:fld>
            <a:endParaRPr lang="es-MX" dirty="0"/>
          </a:p>
        </p:txBody>
      </p:sp>
    </p:spTree>
    <p:extLst>
      <p:ext uri="{BB962C8B-B14F-4D97-AF65-F5344CB8AC3E}">
        <p14:creationId xmlns:p14="http://schemas.microsoft.com/office/powerpoint/2010/main" val="253581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13</a:t>
            </a:fld>
            <a:endParaRPr lang="es-MX" dirty="0"/>
          </a:p>
        </p:txBody>
      </p:sp>
    </p:spTree>
    <p:extLst>
      <p:ext uri="{BB962C8B-B14F-4D97-AF65-F5344CB8AC3E}">
        <p14:creationId xmlns:p14="http://schemas.microsoft.com/office/powerpoint/2010/main" val="2659622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14</a:t>
            </a:fld>
            <a:endParaRPr lang="es-MX" dirty="0"/>
          </a:p>
        </p:txBody>
      </p:sp>
    </p:spTree>
    <p:extLst>
      <p:ext uri="{BB962C8B-B14F-4D97-AF65-F5344CB8AC3E}">
        <p14:creationId xmlns:p14="http://schemas.microsoft.com/office/powerpoint/2010/main" val="1371060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15</a:t>
            </a:fld>
            <a:endParaRPr lang="es-MX" dirty="0"/>
          </a:p>
        </p:txBody>
      </p:sp>
    </p:spTree>
    <p:extLst>
      <p:ext uri="{BB962C8B-B14F-4D97-AF65-F5344CB8AC3E}">
        <p14:creationId xmlns:p14="http://schemas.microsoft.com/office/powerpoint/2010/main" val="316530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16</a:t>
            </a:fld>
            <a:endParaRPr lang="es-MX" dirty="0"/>
          </a:p>
        </p:txBody>
      </p:sp>
    </p:spTree>
    <p:extLst>
      <p:ext uri="{BB962C8B-B14F-4D97-AF65-F5344CB8AC3E}">
        <p14:creationId xmlns:p14="http://schemas.microsoft.com/office/powerpoint/2010/main" val="30938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17</a:t>
            </a:fld>
            <a:endParaRPr lang="es-MX" dirty="0"/>
          </a:p>
        </p:txBody>
      </p:sp>
    </p:spTree>
    <p:extLst>
      <p:ext uri="{BB962C8B-B14F-4D97-AF65-F5344CB8AC3E}">
        <p14:creationId xmlns:p14="http://schemas.microsoft.com/office/powerpoint/2010/main" val="3999817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18</a:t>
            </a:fld>
            <a:endParaRPr lang="es-MX" dirty="0"/>
          </a:p>
        </p:txBody>
      </p:sp>
    </p:spTree>
    <p:extLst>
      <p:ext uri="{BB962C8B-B14F-4D97-AF65-F5344CB8AC3E}">
        <p14:creationId xmlns:p14="http://schemas.microsoft.com/office/powerpoint/2010/main" val="1408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19</a:t>
            </a:fld>
            <a:endParaRPr lang="es-MX" dirty="0"/>
          </a:p>
        </p:txBody>
      </p:sp>
    </p:spTree>
    <p:extLst>
      <p:ext uri="{BB962C8B-B14F-4D97-AF65-F5344CB8AC3E}">
        <p14:creationId xmlns:p14="http://schemas.microsoft.com/office/powerpoint/2010/main" val="404801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20</a:t>
            </a:fld>
            <a:endParaRPr lang="es-MX" dirty="0"/>
          </a:p>
        </p:txBody>
      </p:sp>
    </p:spTree>
    <p:extLst>
      <p:ext uri="{BB962C8B-B14F-4D97-AF65-F5344CB8AC3E}">
        <p14:creationId xmlns:p14="http://schemas.microsoft.com/office/powerpoint/2010/main" val="133574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a:t>
            </a:fld>
            <a:endParaRPr lang="es-MX" dirty="0"/>
          </a:p>
        </p:txBody>
      </p:sp>
    </p:spTree>
    <p:extLst>
      <p:ext uri="{BB962C8B-B14F-4D97-AF65-F5344CB8AC3E}">
        <p14:creationId xmlns:p14="http://schemas.microsoft.com/office/powerpoint/2010/main" val="13798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21</a:t>
            </a:fld>
            <a:endParaRPr lang="es-MX" dirty="0"/>
          </a:p>
        </p:txBody>
      </p:sp>
    </p:spTree>
    <p:extLst>
      <p:ext uri="{BB962C8B-B14F-4D97-AF65-F5344CB8AC3E}">
        <p14:creationId xmlns:p14="http://schemas.microsoft.com/office/powerpoint/2010/main" val="370067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22</a:t>
            </a:fld>
            <a:endParaRPr lang="es-MX" dirty="0"/>
          </a:p>
        </p:txBody>
      </p:sp>
    </p:spTree>
    <p:extLst>
      <p:ext uri="{BB962C8B-B14F-4D97-AF65-F5344CB8AC3E}">
        <p14:creationId xmlns:p14="http://schemas.microsoft.com/office/powerpoint/2010/main" val="4218730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23</a:t>
            </a:fld>
            <a:endParaRPr lang="es-MX" dirty="0"/>
          </a:p>
        </p:txBody>
      </p:sp>
    </p:spTree>
    <p:extLst>
      <p:ext uri="{BB962C8B-B14F-4D97-AF65-F5344CB8AC3E}">
        <p14:creationId xmlns:p14="http://schemas.microsoft.com/office/powerpoint/2010/main" val="1309600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24</a:t>
            </a:fld>
            <a:endParaRPr lang="es-MX" dirty="0"/>
          </a:p>
        </p:txBody>
      </p:sp>
    </p:spTree>
    <p:extLst>
      <p:ext uri="{BB962C8B-B14F-4D97-AF65-F5344CB8AC3E}">
        <p14:creationId xmlns:p14="http://schemas.microsoft.com/office/powerpoint/2010/main" val="3457784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25</a:t>
            </a:fld>
            <a:endParaRPr lang="es-MX" dirty="0"/>
          </a:p>
        </p:txBody>
      </p:sp>
    </p:spTree>
    <p:extLst>
      <p:ext uri="{BB962C8B-B14F-4D97-AF65-F5344CB8AC3E}">
        <p14:creationId xmlns:p14="http://schemas.microsoft.com/office/powerpoint/2010/main" val="2374996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26</a:t>
            </a:fld>
            <a:endParaRPr lang="es-MX" dirty="0"/>
          </a:p>
        </p:txBody>
      </p:sp>
    </p:spTree>
    <p:extLst>
      <p:ext uri="{BB962C8B-B14F-4D97-AF65-F5344CB8AC3E}">
        <p14:creationId xmlns:p14="http://schemas.microsoft.com/office/powerpoint/2010/main" val="1664691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27</a:t>
            </a:fld>
            <a:endParaRPr lang="es-MX" dirty="0"/>
          </a:p>
        </p:txBody>
      </p:sp>
    </p:spTree>
    <p:extLst>
      <p:ext uri="{BB962C8B-B14F-4D97-AF65-F5344CB8AC3E}">
        <p14:creationId xmlns:p14="http://schemas.microsoft.com/office/powerpoint/2010/main" val="421498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28</a:t>
            </a:fld>
            <a:endParaRPr lang="es-MX" dirty="0"/>
          </a:p>
        </p:txBody>
      </p:sp>
    </p:spTree>
    <p:extLst>
      <p:ext uri="{BB962C8B-B14F-4D97-AF65-F5344CB8AC3E}">
        <p14:creationId xmlns:p14="http://schemas.microsoft.com/office/powerpoint/2010/main" val="297531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29</a:t>
            </a:fld>
            <a:endParaRPr lang="es-MX" dirty="0"/>
          </a:p>
        </p:txBody>
      </p:sp>
    </p:spTree>
    <p:extLst>
      <p:ext uri="{BB962C8B-B14F-4D97-AF65-F5344CB8AC3E}">
        <p14:creationId xmlns:p14="http://schemas.microsoft.com/office/powerpoint/2010/main" val="4258269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30</a:t>
            </a:fld>
            <a:endParaRPr lang="es-MX" dirty="0"/>
          </a:p>
        </p:txBody>
      </p:sp>
    </p:spTree>
    <p:extLst>
      <p:ext uri="{BB962C8B-B14F-4D97-AF65-F5344CB8AC3E}">
        <p14:creationId xmlns:p14="http://schemas.microsoft.com/office/powerpoint/2010/main" val="370357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a:t>
            </a:fld>
            <a:endParaRPr lang="es-MX" dirty="0"/>
          </a:p>
        </p:txBody>
      </p:sp>
    </p:spTree>
    <p:extLst>
      <p:ext uri="{BB962C8B-B14F-4D97-AF65-F5344CB8AC3E}">
        <p14:creationId xmlns:p14="http://schemas.microsoft.com/office/powerpoint/2010/main" val="1111728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31</a:t>
            </a:fld>
            <a:endParaRPr lang="es-MX" dirty="0"/>
          </a:p>
        </p:txBody>
      </p:sp>
    </p:spTree>
    <p:extLst>
      <p:ext uri="{BB962C8B-B14F-4D97-AF65-F5344CB8AC3E}">
        <p14:creationId xmlns:p14="http://schemas.microsoft.com/office/powerpoint/2010/main" val="4047112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32</a:t>
            </a:fld>
            <a:endParaRPr lang="es-MX" dirty="0"/>
          </a:p>
        </p:txBody>
      </p:sp>
    </p:spTree>
    <p:extLst>
      <p:ext uri="{BB962C8B-B14F-4D97-AF65-F5344CB8AC3E}">
        <p14:creationId xmlns:p14="http://schemas.microsoft.com/office/powerpoint/2010/main" val="948538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33</a:t>
            </a:fld>
            <a:endParaRPr lang="es-MX" dirty="0"/>
          </a:p>
        </p:txBody>
      </p:sp>
    </p:spTree>
    <p:extLst>
      <p:ext uri="{BB962C8B-B14F-4D97-AF65-F5344CB8AC3E}">
        <p14:creationId xmlns:p14="http://schemas.microsoft.com/office/powerpoint/2010/main" val="2144556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37</a:t>
            </a:fld>
            <a:endParaRPr lang="es-MX" dirty="0"/>
          </a:p>
        </p:txBody>
      </p:sp>
    </p:spTree>
    <p:extLst>
      <p:ext uri="{BB962C8B-B14F-4D97-AF65-F5344CB8AC3E}">
        <p14:creationId xmlns:p14="http://schemas.microsoft.com/office/powerpoint/2010/main" val="4262171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38</a:t>
            </a:fld>
            <a:endParaRPr lang="es-MX" dirty="0"/>
          </a:p>
        </p:txBody>
      </p:sp>
    </p:spTree>
    <p:extLst>
      <p:ext uri="{BB962C8B-B14F-4D97-AF65-F5344CB8AC3E}">
        <p14:creationId xmlns:p14="http://schemas.microsoft.com/office/powerpoint/2010/main" val="3283132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39</a:t>
            </a:fld>
            <a:endParaRPr lang="es-MX" dirty="0"/>
          </a:p>
        </p:txBody>
      </p:sp>
    </p:spTree>
    <p:extLst>
      <p:ext uri="{BB962C8B-B14F-4D97-AF65-F5344CB8AC3E}">
        <p14:creationId xmlns:p14="http://schemas.microsoft.com/office/powerpoint/2010/main" val="902502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40</a:t>
            </a:fld>
            <a:endParaRPr lang="es-MX" dirty="0"/>
          </a:p>
        </p:txBody>
      </p:sp>
    </p:spTree>
    <p:extLst>
      <p:ext uri="{BB962C8B-B14F-4D97-AF65-F5344CB8AC3E}">
        <p14:creationId xmlns:p14="http://schemas.microsoft.com/office/powerpoint/2010/main" val="71629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41</a:t>
            </a:fld>
            <a:endParaRPr lang="es-MX" dirty="0"/>
          </a:p>
        </p:txBody>
      </p:sp>
    </p:spTree>
    <p:extLst>
      <p:ext uri="{BB962C8B-B14F-4D97-AF65-F5344CB8AC3E}">
        <p14:creationId xmlns:p14="http://schemas.microsoft.com/office/powerpoint/2010/main" val="4152377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42</a:t>
            </a:fld>
            <a:endParaRPr lang="es-MX" dirty="0"/>
          </a:p>
        </p:txBody>
      </p:sp>
    </p:spTree>
    <p:extLst>
      <p:ext uri="{BB962C8B-B14F-4D97-AF65-F5344CB8AC3E}">
        <p14:creationId xmlns:p14="http://schemas.microsoft.com/office/powerpoint/2010/main" val="404183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43</a:t>
            </a:fld>
            <a:endParaRPr lang="es-MX" dirty="0"/>
          </a:p>
        </p:txBody>
      </p:sp>
    </p:spTree>
    <p:extLst>
      <p:ext uri="{BB962C8B-B14F-4D97-AF65-F5344CB8AC3E}">
        <p14:creationId xmlns:p14="http://schemas.microsoft.com/office/powerpoint/2010/main" val="226667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a:t>
            </a:fld>
            <a:endParaRPr lang="es-MX" dirty="0"/>
          </a:p>
        </p:txBody>
      </p:sp>
    </p:spTree>
    <p:extLst>
      <p:ext uri="{BB962C8B-B14F-4D97-AF65-F5344CB8AC3E}">
        <p14:creationId xmlns:p14="http://schemas.microsoft.com/office/powerpoint/2010/main" val="1932573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44</a:t>
            </a:fld>
            <a:endParaRPr lang="es-MX" dirty="0"/>
          </a:p>
        </p:txBody>
      </p:sp>
    </p:spTree>
    <p:extLst>
      <p:ext uri="{BB962C8B-B14F-4D97-AF65-F5344CB8AC3E}">
        <p14:creationId xmlns:p14="http://schemas.microsoft.com/office/powerpoint/2010/main" val="2068266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45</a:t>
            </a:fld>
            <a:endParaRPr lang="es-MX" dirty="0"/>
          </a:p>
        </p:txBody>
      </p:sp>
    </p:spTree>
    <p:extLst>
      <p:ext uri="{BB962C8B-B14F-4D97-AF65-F5344CB8AC3E}">
        <p14:creationId xmlns:p14="http://schemas.microsoft.com/office/powerpoint/2010/main" val="2055968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46</a:t>
            </a:fld>
            <a:endParaRPr lang="es-MX" dirty="0"/>
          </a:p>
        </p:txBody>
      </p:sp>
    </p:spTree>
    <p:extLst>
      <p:ext uri="{BB962C8B-B14F-4D97-AF65-F5344CB8AC3E}">
        <p14:creationId xmlns:p14="http://schemas.microsoft.com/office/powerpoint/2010/main" val="1572453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47</a:t>
            </a:fld>
            <a:endParaRPr lang="es-MX" dirty="0"/>
          </a:p>
        </p:txBody>
      </p:sp>
    </p:spTree>
    <p:extLst>
      <p:ext uri="{BB962C8B-B14F-4D97-AF65-F5344CB8AC3E}">
        <p14:creationId xmlns:p14="http://schemas.microsoft.com/office/powerpoint/2010/main" val="3259786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48</a:t>
            </a:fld>
            <a:endParaRPr lang="es-MX" dirty="0"/>
          </a:p>
        </p:txBody>
      </p:sp>
    </p:spTree>
    <p:extLst>
      <p:ext uri="{BB962C8B-B14F-4D97-AF65-F5344CB8AC3E}">
        <p14:creationId xmlns:p14="http://schemas.microsoft.com/office/powerpoint/2010/main" val="2546114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50</a:t>
            </a:fld>
            <a:endParaRPr lang="es-MX" dirty="0"/>
          </a:p>
        </p:txBody>
      </p:sp>
    </p:spTree>
    <p:extLst>
      <p:ext uri="{BB962C8B-B14F-4D97-AF65-F5344CB8AC3E}">
        <p14:creationId xmlns:p14="http://schemas.microsoft.com/office/powerpoint/2010/main" val="182539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51</a:t>
            </a:fld>
            <a:endParaRPr lang="es-MX" dirty="0"/>
          </a:p>
        </p:txBody>
      </p:sp>
    </p:spTree>
    <p:extLst>
      <p:ext uri="{BB962C8B-B14F-4D97-AF65-F5344CB8AC3E}">
        <p14:creationId xmlns:p14="http://schemas.microsoft.com/office/powerpoint/2010/main" val="218709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52</a:t>
            </a:fld>
            <a:endParaRPr lang="es-MX" dirty="0"/>
          </a:p>
        </p:txBody>
      </p:sp>
    </p:spTree>
    <p:extLst>
      <p:ext uri="{BB962C8B-B14F-4D97-AF65-F5344CB8AC3E}">
        <p14:creationId xmlns:p14="http://schemas.microsoft.com/office/powerpoint/2010/main" val="557818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53</a:t>
            </a:fld>
            <a:endParaRPr lang="es-MX" dirty="0"/>
          </a:p>
        </p:txBody>
      </p:sp>
    </p:spTree>
    <p:extLst>
      <p:ext uri="{BB962C8B-B14F-4D97-AF65-F5344CB8AC3E}">
        <p14:creationId xmlns:p14="http://schemas.microsoft.com/office/powerpoint/2010/main" val="2270715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54</a:t>
            </a:fld>
            <a:endParaRPr lang="es-MX" dirty="0"/>
          </a:p>
        </p:txBody>
      </p:sp>
    </p:spTree>
    <p:extLst>
      <p:ext uri="{BB962C8B-B14F-4D97-AF65-F5344CB8AC3E}">
        <p14:creationId xmlns:p14="http://schemas.microsoft.com/office/powerpoint/2010/main" val="365170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a:t>
            </a:fld>
            <a:endParaRPr lang="es-MX" dirty="0"/>
          </a:p>
        </p:txBody>
      </p:sp>
    </p:spTree>
    <p:extLst>
      <p:ext uri="{BB962C8B-B14F-4D97-AF65-F5344CB8AC3E}">
        <p14:creationId xmlns:p14="http://schemas.microsoft.com/office/powerpoint/2010/main" val="609746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55</a:t>
            </a:fld>
            <a:endParaRPr lang="es-MX" dirty="0"/>
          </a:p>
        </p:txBody>
      </p:sp>
    </p:spTree>
    <p:extLst>
      <p:ext uri="{BB962C8B-B14F-4D97-AF65-F5344CB8AC3E}">
        <p14:creationId xmlns:p14="http://schemas.microsoft.com/office/powerpoint/2010/main" val="1607576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56</a:t>
            </a:fld>
            <a:endParaRPr lang="es-MX" dirty="0"/>
          </a:p>
        </p:txBody>
      </p:sp>
    </p:spTree>
    <p:extLst>
      <p:ext uri="{BB962C8B-B14F-4D97-AF65-F5344CB8AC3E}">
        <p14:creationId xmlns:p14="http://schemas.microsoft.com/office/powerpoint/2010/main" val="3842007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57</a:t>
            </a:fld>
            <a:endParaRPr lang="es-MX" dirty="0"/>
          </a:p>
        </p:txBody>
      </p:sp>
    </p:spTree>
    <p:extLst>
      <p:ext uri="{BB962C8B-B14F-4D97-AF65-F5344CB8AC3E}">
        <p14:creationId xmlns:p14="http://schemas.microsoft.com/office/powerpoint/2010/main" val="553343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58</a:t>
            </a:fld>
            <a:endParaRPr lang="es-MX" dirty="0"/>
          </a:p>
        </p:txBody>
      </p:sp>
    </p:spTree>
    <p:extLst>
      <p:ext uri="{BB962C8B-B14F-4D97-AF65-F5344CB8AC3E}">
        <p14:creationId xmlns:p14="http://schemas.microsoft.com/office/powerpoint/2010/main" val="1000841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59</a:t>
            </a:fld>
            <a:endParaRPr lang="es-MX" dirty="0"/>
          </a:p>
        </p:txBody>
      </p:sp>
    </p:spTree>
    <p:extLst>
      <p:ext uri="{BB962C8B-B14F-4D97-AF65-F5344CB8AC3E}">
        <p14:creationId xmlns:p14="http://schemas.microsoft.com/office/powerpoint/2010/main" val="2454573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60</a:t>
            </a:fld>
            <a:endParaRPr lang="es-MX" dirty="0"/>
          </a:p>
        </p:txBody>
      </p:sp>
    </p:spTree>
    <p:extLst>
      <p:ext uri="{BB962C8B-B14F-4D97-AF65-F5344CB8AC3E}">
        <p14:creationId xmlns:p14="http://schemas.microsoft.com/office/powerpoint/2010/main" val="1236245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61</a:t>
            </a:fld>
            <a:endParaRPr lang="es-MX" dirty="0"/>
          </a:p>
        </p:txBody>
      </p:sp>
    </p:spTree>
    <p:extLst>
      <p:ext uri="{BB962C8B-B14F-4D97-AF65-F5344CB8AC3E}">
        <p14:creationId xmlns:p14="http://schemas.microsoft.com/office/powerpoint/2010/main" val="23370450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62</a:t>
            </a:fld>
            <a:endParaRPr lang="es-MX" dirty="0"/>
          </a:p>
        </p:txBody>
      </p:sp>
    </p:spTree>
    <p:extLst>
      <p:ext uri="{BB962C8B-B14F-4D97-AF65-F5344CB8AC3E}">
        <p14:creationId xmlns:p14="http://schemas.microsoft.com/office/powerpoint/2010/main" val="1906280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63</a:t>
            </a:fld>
            <a:endParaRPr lang="es-MX" dirty="0"/>
          </a:p>
        </p:txBody>
      </p:sp>
    </p:spTree>
    <p:extLst>
      <p:ext uri="{BB962C8B-B14F-4D97-AF65-F5344CB8AC3E}">
        <p14:creationId xmlns:p14="http://schemas.microsoft.com/office/powerpoint/2010/main" val="3029615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64</a:t>
            </a:fld>
            <a:endParaRPr lang="es-MX" dirty="0"/>
          </a:p>
        </p:txBody>
      </p:sp>
    </p:spTree>
    <p:extLst>
      <p:ext uri="{BB962C8B-B14F-4D97-AF65-F5344CB8AC3E}">
        <p14:creationId xmlns:p14="http://schemas.microsoft.com/office/powerpoint/2010/main" val="428392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a:t>
            </a:fld>
            <a:endParaRPr lang="es-MX" dirty="0"/>
          </a:p>
        </p:txBody>
      </p:sp>
    </p:spTree>
    <p:extLst>
      <p:ext uri="{BB962C8B-B14F-4D97-AF65-F5344CB8AC3E}">
        <p14:creationId xmlns:p14="http://schemas.microsoft.com/office/powerpoint/2010/main" val="3871677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65</a:t>
            </a:fld>
            <a:endParaRPr lang="es-MX" dirty="0"/>
          </a:p>
        </p:txBody>
      </p:sp>
    </p:spTree>
    <p:extLst>
      <p:ext uri="{BB962C8B-B14F-4D97-AF65-F5344CB8AC3E}">
        <p14:creationId xmlns:p14="http://schemas.microsoft.com/office/powerpoint/2010/main" val="28686612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66</a:t>
            </a:fld>
            <a:endParaRPr lang="es-MX" dirty="0"/>
          </a:p>
        </p:txBody>
      </p:sp>
    </p:spTree>
    <p:extLst>
      <p:ext uri="{BB962C8B-B14F-4D97-AF65-F5344CB8AC3E}">
        <p14:creationId xmlns:p14="http://schemas.microsoft.com/office/powerpoint/2010/main" val="830815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67</a:t>
            </a:fld>
            <a:endParaRPr lang="es-MX" dirty="0"/>
          </a:p>
        </p:txBody>
      </p:sp>
    </p:spTree>
    <p:extLst>
      <p:ext uri="{BB962C8B-B14F-4D97-AF65-F5344CB8AC3E}">
        <p14:creationId xmlns:p14="http://schemas.microsoft.com/office/powerpoint/2010/main" val="22903807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69</a:t>
            </a:fld>
            <a:endParaRPr lang="es-MX" dirty="0"/>
          </a:p>
        </p:txBody>
      </p:sp>
    </p:spTree>
    <p:extLst>
      <p:ext uri="{BB962C8B-B14F-4D97-AF65-F5344CB8AC3E}">
        <p14:creationId xmlns:p14="http://schemas.microsoft.com/office/powerpoint/2010/main" val="41139364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70</a:t>
            </a:fld>
            <a:endParaRPr lang="es-MX" dirty="0"/>
          </a:p>
        </p:txBody>
      </p:sp>
    </p:spTree>
    <p:extLst>
      <p:ext uri="{BB962C8B-B14F-4D97-AF65-F5344CB8AC3E}">
        <p14:creationId xmlns:p14="http://schemas.microsoft.com/office/powerpoint/2010/main" val="2071503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71</a:t>
            </a:fld>
            <a:endParaRPr lang="es-MX" dirty="0"/>
          </a:p>
        </p:txBody>
      </p:sp>
    </p:spTree>
    <p:extLst>
      <p:ext uri="{BB962C8B-B14F-4D97-AF65-F5344CB8AC3E}">
        <p14:creationId xmlns:p14="http://schemas.microsoft.com/office/powerpoint/2010/main" val="1052521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72</a:t>
            </a:fld>
            <a:endParaRPr lang="es-MX" dirty="0"/>
          </a:p>
        </p:txBody>
      </p:sp>
    </p:spTree>
    <p:extLst>
      <p:ext uri="{BB962C8B-B14F-4D97-AF65-F5344CB8AC3E}">
        <p14:creationId xmlns:p14="http://schemas.microsoft.com/office/powerpoint/2010/main" val="3030108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73</a:t>
            </a:fld>
            <a:endParaRPr lang="es-MX" dirty="0"/>
          </a:p>
        </p:txBody>
      </p:sp>
    </p:spTree>
    <p:extLst>
      <p:ext uri="{BB962C8B-B14F-4D97-AF65-F5344CB8AC3E}">
        <p14:creationId xmlns:p14="http://schemas.microsoft.com/office/powerpoint/2010/main" val="30482027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74</a:t>
            </a:fld>
            <a:endParaRPr lang="es-MX" dirty="0"/>
          </a:p>
        </p:txBody>
      </p:sp>
    </p:spTree>
    <p:extLst>
      <p:ext uri="{BB962C8B-B14F-4D97-AF65-F5344CB8AC3E}">
        <p14:creationId xmlns:p14="http://schemas.microsoft.com/office/powerpoint/2010/main" val="1773394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75</a:t>
            </a:fld>
            <a:endParaRPr lang="es-MX" dirty="0"/>
          </a:p>
        </p:txBody>
      </p:sp>
    </p:spTree>
    <p:extLst>
      <p:ext uri="{BB962C8B-B14F-4D97-AF65-F5344CB8AC3E}">
        <p14:creationId xmlns:p14="http://schemas.microsoft.com/office/powerpoint/2010/main" val="65345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a:t>
            </a:fld>
            <a:endParaRPr lang="es-MX" dirty="0"/>
          </a:p>
        </p:txBody>
      </p:sp>
    </p:spTree>
    <p:extLst>
      <p:ext uri="{BB962C8B-B14F-4D97-AF65-F5344CB8AC3E}">
        <p14:creationId xmlns:p14="http://schemas.microsoft.com/office/powerpoint/2010/main" val="2717088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76</a:t>
            </a:fld>
            <a:endParaRPr lang="es-MX" dirty="0"/>
          </a:p>
        </p:txBody>
      </p:sp>
    </p:spTree>
    <p:extLst>
      <p:ext uri="{BB962C8B-B14F-4D97-AF65-F5344CB8AC3E}">
        <p14:creationId xmlns:p14="http://schemas.microsoft.com/office/powerpoint/2010/main" val="2120461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77</a:t>
            </a:fld>
            <a:endParaRPr lang="es-MX" dirty="0"/>
          </a:p>
        </p:txBody>
      </p:sp>
    </p:spTree>
    <p:extLst>
      <p:ext uri="{BB962C8B-B14F-4D97-AF65-F5344CB8AC3E}">
        <p14:creationId xmlns:p14="http://schemas.microsoft.com/office/powerpoint/2010/main" val="9848502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78</a:t>
            </a:fld>
            <a:endParaRPr lang="es-MX" dirty="0"/>
          </a:p>
        </p:txBody>
      </p:sp>
    </p:spTree>
    <p:extLst>
      <p:ext uri="{BB962C8B-B14F-4D97-AF65-F5344CB8AC3E}">
        <p14:creationId xmlns:p14="http://schemas.microsoft.com/office/powerpoint/2010/main" val="1645935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79</a:t>
            </a:fld>
            <a:endParaRPr lang="es-MX" dirty="0"/>
          </a:p>
        </p:txBody>
      </p:sp>
    </p:spTree>
    <p:extLst>
      <p:ext uri="{BB962C8B-B14F-4D97-AF65-F5344CB8AC3E}">
        <p14:creationId xmlns:p14="http://schemas.microsoft.com/office/powerpoint/2010/main" val="3363947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81</a:t>
            </a:fld>
            <a:endParaRPr lang="es-MX" dirty="0"/>
          </a:p>
        </p:txBody>
      </p:sp>
    </p:spTree>
    <p:extLst>
      <p:ext uri="{BB962C8B-B14F-4D97-AF65-F5344CB8AC3E}">
        <p14:creationId xmlns:p14="http://schemas.microsoft.com/office/powerpoint/2010/main" val="1981779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82</a:t>
            </a:fld>
            <a:endParaRPr lang="es-MX" dirty="0"/>
          </a:p>
        </p:txBody>
      </p:sp>
    </p:spTree>
    <p:extLst>
      <p:ext uri="{BB962C8B-B14F-4D97-AF65-F5344CB8AC3E}">
        <p14:creationId xmlns:p14="http://schemas.microsoft.com/office/powerpoint/2010/main" val="439429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83</a:t>
            </a:fld>
            <a:endParaRPr lang="es-MX" dirty="0"/>
          </a:p>
        </p:txBody>
      </p:sp>
    </p:spTree>
    <p:extLst>
      <p:ext uri="{BB962C8B-B14F-4D97-AF65-F5344CB8AC3E}">
        <p14:creationId xmlns:p14="http://schemas.microsoft.com/office/powerpoint/2010/main" val="797222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84</a:t>
            </a:fld>
            <a:endParaRPr lang="es-MX" dirty="0"/>
          </a:p>
        </p:txBody>
      </p:sp>
    </p:spTree>
    <p:extLst>
      <p:ext uri="{BB962C8B-B14F-4D97-AF65-F5344CB8AC3E}">
        <p14:creationId xmlns:p14="http://schemas.microsoft.com/office/powerpoint/2010/main" val="3399988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85</a:t>
            </a:fld>
            <a:endParaRPr lang="es-MX" dirty="0"/>
          </a:p>
        </p:txBody>
      </p:sp>
    </p:spTree>
    <p:extLst>
      <p:ext uri="{BB962C8B-B14F-4D97-AF65-F5344CB8AC3E}">
        <p14:creationId xmlns:p14="http://schemas.microsoft.com/office/powerpoint/2010/main" val="8221796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86</a:t>
            </a:fld>
            <a:endParaRPr lang="es-MX" dirty="0"/>
          </a:p>
        </p:txBody>
      </p:sp>
    </p:spTree>
    <p:extLst>
      <p:ext uri="{BB962C8B-B14F-4D97-AF65-F5344CB8AC3E}">
        <p14:creationId xmlns:p14="http://schemas.microsoft.com/office/powerpoint/2010/main" val="4112837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a:t>
            </a:fld>
            <a:endParaRPr lang="es-MX" dirty="0"/>
          </a:p>
        </p:txBody>
      </p:sp>
    </p:spTree>
    <p:extLst>
      <p:ext uri="{BB962C8B-B14F-4D97-AF65-F5344CB8AC3E}">
        <p14:creationId xmlns:p14="http://schemas.microsoft.com/office/powerpoint/2010/main" val="4160709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87</a:t>
            </a:fld>
            <a:endParaRPr lang="es-MX" dirty="0"/>
          </a:p>
        </p:txBody>
      </p:sp>
    </p:spTree>
    <p:extLst>
      <p:ext uri="{BB962C8B-B14F-4D97-AF65-F5344CB8AC3E}">
        <p14:creationId xmlns:p14="http://schemas.microsoft.com/office/powerpoint/2010/main" val="26427658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88</a:t>
            </a:fld>
            <a:endParaRPr lang="es-MX" dirty="0"/>
          </a:p>
        </p:txBody>
      </p:sp>
    </p:spTree>
    <p:extLst>
      <p:ext uri="{BB962C8B-B14F-4D97-AF65-F5344CB8AC3E}">
        <p14:creationId xmlns:p14="http://schemas.microsoft.com/office/powerpoint/2010/main" val="5304919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89</a:t>
            </a:fld>
            <a:endParaRPr lang="es-MX" dirty="0"/>
          </a:p>
        </p:txBody>
      </p:sp>
    </p:spTree>
    <p:extLst>
      <p:ext uri="{BB962C8B-B14F-4D97-AF65-F5344CB8AC3E}">
        <p14:creationId xmlns:p14="http://schemas.microsoft.com/office/powerpoint/2010/main" val="35605782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90</a:t>
            </a:fld>
            <a:endParaRPr lang="es-MX" dirty="0"/>
          </a:p>
        </p:txBody>
      </p:sp>
    </p:spTree>
    <p:extLst>
      <p:ext uri="{BB962C8B-B14F-4D97-AF65-F5344CB8AC3E}">
        <p14:creationId xmlns:p14="http://schemas.microsoft.com/office/powerpoint/2010/main" val="6306017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91</a:t>
            </a:fld>
            <a:endParaRPr lang="es-MX" dirty="0"/>
          </a:p>
        </p:txBody>
      </p:sp>
    </p:spTree>
    <p:extLst>
      <p:ext uri="{BB962C8B-B14F-4D97-AF65-F5344CB8AC3E}">
        <p14:creationId xmlns:p14="http://schemas.microsoft.com/office/powerpoint/2010/main" val="4061775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92</a:t>
            </a:fld>
            <a:endParaRPr lang="es-MX" dirty="0"/>
          </a:p>
        </p:txBody>
      </p:sp>
    </p:spTree>
    <p:extLst>
      <p:ext uri="{BB962C8B-B14F-4D97-AF65-F5344CB8AC3E}">
        <p14:creationId xmlns:p14="http://schemas.microsoft.com/office/powerpoint/2010/main" val="34623054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93</a:t>
            </a:fld>
            <a:endParaRPr lang="es-MX" dirty="0"/>
          </a:p>
        </p:txBody>
      </p:sp>
    </p:spTree>
    <p:extLst>
      <p:ext uri="{BB962C8B-B14F-4D97-AF65-F5344CB8AC3E}">
        <p14:creationId xmlns:p14="http://schemas.microsoft.com/office/powerpoint/2010/main" val="33760096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94</a:t>
            </a:fld>
            <a:endParaRPr lang="es-MX" dirty="0"/>
          </a:p>
        </p:txBody>
      </p:sp>
    </p:spTree>
    <p:extLst>
      <p:ext uri="{BB962C8B-B14F-4D97-AF65-F5344CB8AC3E}">
        <p14:creationId xmlns:p14="http://schemas.microsoft.com/office/powerpoint/2010/main" val="6331690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95</a:t>
            </a:fld>
            <a:endParaRPr lang="es-MX" dirty="0"/>
          </a:p>
        </p:txBody>
      </p:sp>
    </p:spTree>
    <p:extLst>
      <p:ext uri="{BB962C8B-B14F-4D97-AF65-F5344CB8AC3E}">
        <p14:creationId xmlns:p14="http://schemas.microsoft.com/office/powerpoint/2010/main" val="78522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96</a:t>
            </a:fld>
            <a:endParaRPr lang="es-MX" dirty="0"/>
          </a:p>
        </p:txBody>
      </p:sp>
    </p:spTree>
    <p:extLst>
      <p:ext uri="{BB962C8B-B14F-4D97-AF65-F5344CB8AC3E}">
        <p14:creationId xmlns:p14="http://schemas.microsoft.com/office/powerpoint/2010/main" val="335760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a:t>
            </a:fld>
            <a:endParaRPr lang="es-MX" dirty="0"/>
          </a:p>
        </p:txBody>
      </p:sp>
    </p:spTree>
    <p:extLst>
      <p:ext uri="{BB962C8B-B14F-4D97-AF65-F5344CB8AC3E}">
        <p14:creationId xmlns:p14="http://schemas.microsoft.com/office/powerpoint/2010/main" val="2332108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97</a:t>
            </a:fld>
            <a:endParaRPr lang="es-MX" dirty="0"/>
          </a:p>
        </p:txBody>
      </p:sp>
    </p:spTree>
    <p:extLst>
      <p:ext uri="{BB962C8B-B14F-4D97-AF65-F5344CB8AC3E}">
        <p14:creationId xmlns:p14="http://schemas.microsoft.com/office/powerpoint/2010/main" val="17988955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98</a:t>
            </a:fld>
            <a:endParaRPr lang="es-MX" dirty="0"/>
          </a:p>
        </p:txBody>
      </p:sp>
    </p:spTree>
    <p:extLst>
      <p:ext uri="{BB962C8B-B14F-4D97-AF65-F5344CB8AC3E}">
        <p14:creationId xmlns:p14="http://schemas.microsoft.com/office/powerpoint/2010/main" val="23956497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99</a:t>
            </a:fld>
            <a:endParaRPr lang="es-MX" dirty="0"/>
          </a:p>
        </p:txBody>
      </p:sp>
    </p:spTree>
    <p:extLst>
      <p:ext uri="{BB962C8B-B14F-4D97-AF65-F5344CB8AC3E}">
        <p14:creationId xmlns:p14="http://schemas.microsoft.com/office/powerpoint/2010/main" val="31781400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100</a:t>
            </a:fld>
            <a:endParaRPr lang="es-MX" dirty="0"/>
          </a:p>
        </p:txBody>
      </p:sp>
    </p:spTree>
    <p:extLst>
      <p:ext uri="{BB962C8B-B14F-4D97-AF65-F5344CB8AC3E}">
        <p14:creationId xmlns:p14="http://schemas.microsoft.com/office/powerpoint/2010/main" val="39661205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101</a:t>
            </a:fld>
            <a:endParaRPr lang="es-MX" dirty="0"/>
          </a:p>
        </p:txBody>
      </p:sp>
    </p:spTree>
    <p:extLst>
      <p:ext uri="{BB962C8B-B14F-4D97-AF65-F5344CB8AC3E}">
        <p14:creationId xmlns:p14="http://schemas.microsoft.com/office/powerpoint/2010/main" val="36069140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102</a:t>
            </a:fld>
            <a:endParaRPr lang="es-MX" dirty="0"/>
          </a:p>
        </p:txBody>
      </p:sp>
    </p:spTree>
    <p:extLst>
      <p:ext uri="{BB962C8B-B14F-4D97-AF65-F5344CB8AC3E}">
        <p14:creationId xmlns:p14="http://schemas.microsoft.com/office/powerpoint/2010/main" val="3110299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103</a:t>
            </a:fld>
            <a:endParaRPr lang="es-MX" dirty="0"/>
          </a:p>
        </p:txBody>
      </p:sp>
    </p:spTree>
    <p:extLst>
      <p:ext uri="{BB962C8B-B14F-4D97-AF65-F5344CB8AC3E}">
        <p14:creationId xmlns:p14="http://schemas.microsoft.com/office/powerpoint/2010/main" val="14527921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104</a:t>
            </a:fld>
            <a:endParaRPr lang="es-MX" dirty="0"/>
          </a:p>
        </p:txBody>
      </p:sp>
    </p:spTree>
    <p:extLst>
      <p:ext uri="{BB962C8B-B14F-4D97-AF65-F5344CB8AC3E}">
        <p14:creationId xmlns:p14="http://schemas.microsoft.com/office/powerpoint/2010/main" val="1238751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105</a:t>
            </a:fld>
            <a:endParaRPr lang="es-MX" dirty="0"/>
          </a:p>
        </p:txBody>
      </p:sp>
    </p:spTree>
    <p:extLst>
      <p:ext uri="{BB962C8B-B14F-4D97-AF65-F5344CB8AC3E}">
        <p14:creationId xmlns:p14="http://schemas.microsoft.com/office/powerpoint/2010/main" val="13455336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MX" smtClean="0"/>
              <a:t>106</a:t>
            </a:fld>
            <a:endParaRPr lang="es-MX" dirty="0"/>
          </a:p>
        </p:txBody>
      </p:sp>
    </p:spTree>
    <p:extLst>
      <p:ext uri="{BB962C8B-B14F-4D97-AF65-F5344CB8AC3E}">
        <p14:creationId xmlns:p14="http://schemas.microsoft.com/office/powerpoint/2010/main" val="1794391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MX"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
        <p:nvSpPr>
          <p:cNvPr id="11" name="Marcador de fecha 3"/>
          <p:cNvSpPr>
            <a:spLocks noGrp="1"/>
          </p:cNvSpPr>
          <p:nvPr>
            <p:ph type="dt" sz="half" idx="10"/>
          </p:nvPr>
        </p:nvSpPr>
        <p:spPr/>
        <p:txBody>
          <a:bodyPr rtlCol="0"/>
          <a:lstStyle>
            <a:lvl1pPr>
              <a:defRPr>
                <a:solidFill>
                  <a:schemeClr val="bg2"/>
                </a:solidFill>
              </a:defRPr>
            </a:lvl1pPr>
          </a:lstStyle>
          <a:p>
            <a:fld id="{9D3052AD-9804-4A40-B952-50BC9E05A3DE}" type="datetime1">
              <a:rPr lang="es-MX" smtClean="0"/>
              <a:pPr/>
              <a:t>06/06/2023</a:t>
            </a:fld>
            <a:endParaRPr lang="es-MX" dirty="0"/>
          </a:p>
        </p:txBody>
      </p:sp>
      <p:sp>
        <p:nvSpPr>
          <p:cNvPr id="12" name="Marcador de pie de página 4"/>
          <p:cNvSpPr>
            <a:spLocks noGrp="1"/>
          </p:cNvSpPr>
          <p:nvPr>
            <p:ph type="ftr" sz="quarter" idx="11"/>
          </p:nvPr>
        </p:nvSpPr>
        <p:spPr/>
        <p:txBody>
          <a:bodyPr rtlCol="0"/>
          <a:lstStyle>
            <a:lvl1pPr>
              <a:defRPr>
                <a:solidFill>
                  <a:schemeClr val="bg2"/>
                </a:solidFill>
              </a:defRPr>
            </a:lvl1pPr>
          </a:lstStyle>
          <a:p>
            <a:pPr rtl="0"/>
            <a:endParaRPr lang="es-MX" noProof="0" dirty="0"/>
          </a:p>
        </p:txBody>
      </p:sp>
      <p:sp>
        <p:nvSpPr>
          <p:cNvPr id="13" name="Marcador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MX" noProof="0" smtClean="0"/>
              <a:pPr rtl="0"/>
              <a:t>‹Nº›</a:t>
            </a:fld>
            <a:endParaRPr lang="es-MX"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fecha 3"/>
          <p:cNvSpPr>
            <a:spLocks noGrp="1"/>
          </p:cNvSpPr>
          <p:nvPr>
            <p:ph type="dt" sz="half" idx="10"/>
          </p:nvPr>
        </p:nvSpPr>
        <p:spPr/>
        <p:txBody>
          <a:bodyPr rtlCol="0"/>
          <a:lstStyle>
            <a:lvl1pPr>
              <a:defRPr/>
            </a:lvl1pPr>
          </a:lstStyle>
          <a:p>
            <a:fld id="{4D9A4368-F02C-40B7-9206-8369F43DDCCB}" type="datetime1">
              <a:rPr lang="es-MX" smtClean="0"/>
              <a:pPr/>
              <a:t>06/06/2023</a:t>
            </a:fld>
            <a:endParaRPr lang="es-MX" dirty="0"/>
          </a:p>
        </p:txBody>
      </p:sp>
      <p:sp>
        <p:nvSpPr>
          <p:cNvPr id="5" name="Marcador de pie de página 4"/>
          <p:cNvSpPr>
            <a:spLocks noGrp="1"/>
          </p:cNvSpPr>
          <p:nvPr>
            <p:ph type="ftr" sz="quarter" idx="11"/>
          </p:nvPr>
        </p:nvSpPr>
        <p:spPr/>
        <p:txBody>
          <a:bodyPr rtlCol="0"/>
          <a:lstStyle/>
          <a:p>
            <a:pPr rtl="0"/>
            <a:endParaRPr lang="es-MX" noProof="0" dirty="0"/>
          </a:p>
        </p:txBody>
      </p:sp>
      <p:sp>
        <p:nvSpPr>
          <p:cNvPr id="6" name="Marcador de número de diapositiva 5"/>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MX"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fecha 3"/>
          <p:cNvSpPr>
            <a:spLocks noGrp="1"/>
          </p:cNvSpPr>
          <p:nvPr>
            <p:ph type="dt" sz="half" idx="10"/>
          </p:nvPr>
        </p:nvSpPr>
        <p:spPr>
          <a:xfrm>
            <a:off x="378199" y="6356350"/>
            <a:ext cx="1971947" cy="365125"/>
          </a:xfrm>
        </p:spPr>
        <p:txBody>
          <a:bodyPr rtlCol="0"/>
          <a:lstStyle>
            <a:lvl1pPr>
              <a:defRPr/>
            </a:lvl1pPr>
          </a:lstStyle>
          <a:p>
            <a:fld id="{5A93B8E3-7FEE-4377-A0D0-1248803941E4}" type="datetime1">
              <a:rPr lang="es-MX" smtClean="0"/>
              <a:pPr/>
              <a:t>06/06/2023</a:t>
            </a:fld>
            <a:endParaRPr lang="es-MX" dirty="0"/>
          </a:p>
        </p:txBody>
      </p:sp>
      <p:sp>
        <p:nvSpPr>
          <p:cNvPr id="5" name="Marcador de pie de página 4"/>
          <p:cNvSpPr>
            <a:spLocks noGrp="1"/>
          </p:cNvSpPr>
          <p:nvPr>
            <p:ph type="ftr" sz="quarter" idx="11"/>
          </p:nvPr>
        </p:nvSpPr>
        <p:spPr>
          <a:xfrm>
            <a:off x="2382374" y="6356350"/>
            <a:ext cx="5687786" cy="365125"/>
          </a:xfrm>
        </p:spPr>
        <p:txBody>
          <a:bodyPr rtlCol="0"/>
          <a:lstStyle/>
          <a:p>
            <a:pPr rtl="0"/>
            <a:endParaRPr lang="es-MX" noProof="0" dirty="0"/>
          </a:p>
        </p:txBody>
      </p:sp>
      <p:sp>
        <p:nvSpPr>
          <p:cNvPr id="6" name="Marcador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3268" y="268444"/>
            <a:ext cx="5251293" cy="492571"/>
          </a:xfrm>
          <a:prstGeom prst="rect">
            <a:avLst/>
          </a:prstGeom>
        </p:spPr>
        <p:txBody>
          <a:bodyPr wrap="square" lIns="0" tIns="0" rIns="0" bIns="0">
            <a:spAutoFit/>
          </a:bodyPr>
          <a:lstStyle>
            <a:lvl1pPr>
              <a:defRPr sz="3369" b="0" i="0">
                <a:solidFill>
                  <a:schemeClr val="hlink"/>
                </a:solidFill>
                <a:latin typeface="Calibri"/>
                <a:cs typeface="Calibri"/>
              </a:defRPr>
            </a:lvl1pPr>
          </a:lstStyle>
          <a:p>
            <a:endParaRPr/>
          </a:p>
        </p:txBody>
      </p:sp>
      <p:sp>
        <p:nvSpPr>
          <p:cNvPr id="3" name="Holder 3"/>
          <p:cNvSpPr>
            <a:spLocks noGrp="1"/>
          </p:cNvSpPr>
          <p:nvPr>
            <p:ph type="subTitle" idx="4"/>
          </p:nvPr>
        </p:nvSpPr>
        <p:spPr>
          <a:xfrm>
            <a:off x="1828800" y="3840481"/>
            <a:ext cx="8534400" cy="426912"/>
          </a:xfrm>
          <a:prstGeom prst="rect">
            <a:avLst/>
          </a:prstGeom>
        </p:spPr>
        <p:txBody>
          <a:bodyPr wrap="square" lIns="0" tIns="0" rIns="0" bIns="0">
            <a:spAutoFit/>
          </a:bodyPr>
          <a:lstStyle>
            <a:lvl1pPr>
              <a:defRPr sz="2774"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189" b="0" i="0">
                <a:solidFill>
                  <a:schemeClr val="tx1"/>
                </a:solidFill>
                <a:latin typeface="Tahoma"/>
                <a:cs typeface="Tahoma"/>
              </a:defRPr>
            </a:lvl1pPr>
          </a:lstStyle>
          <a:p>
            <a:pPr marL="104445">
              <a:spcBef>
                <a:spcPts val="377"/>
              </a:spcBef>
            </a:pPr>
            <a:r>
              <a:rPr lang="es-MX"/>
              <a:t>9</a:t>
            </a:r>
            <a:r>
              <a:rPr lang="es-MX" spc="-20"/>
              <a:t> </a:t>
            </a:r>
            <a:r>
              <a:rPr lang="es-MX"/>
              <a:t>de</a:t>
            </a:r>
            <a:r>
              <a:rPr lang="es-MX" spc="-20"/>
              <a:t> marzo</a:t>
            </a:r>
            <a:endParaRPr lang="es-MX" spc="-2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6/6/2023</a:t>
            </a:fld>
            <a:endParaRPr lang="en-US"/>
          </a:p>
        </p:txBody>
      </p:sp>
      <p:sp>
        <p:nvSpPr>
          <p:cNvPr id="6" name="Holder 6"/>
          <p:cNvSpPr>
            <a:spLocks noGrp="1"/>
          </p:cNvSpPr>
          <p:nvPr>
            <p:ph type="sldNum" sz="quarter" idx="7"/>
          </p:nvPr>
        </p:nvSpPr>
        <p:spPr/>
        <p:txBody>
          <a:bodyPr lIns="0" tIns="0" rIns="0" bIns="0"/>
          <a:lstStyle>
            <a:lvl1pPr>
              <a:defRPr sz="1189" b="0" i="0">
                <a:solidFill>
                  <a:schemeClr val="tx1"/>
                </a:solidFill>
                <a:latin typeface="Tahoma"/>
                <a:cs typeface="Tahoma"/>
              </a:defRPr>
            </a:lvl1pPr>
          </a:lstStyle>
          <a:p>
            <a:pPr marL="154781">
              <a:spcBef>
                <a:spcPts val="377"/>
              </a:spcBef>
            </a:pPr>
            <a:fld id="{81D60167-4931-47E6-BA6A-407CBD079E47}" type="slidenum">
              <a:rPr lang="es-MX" smtClean="0"/>
              <a:pPr marL="154781">
                <a:spcBef>
                  <a:spcPts val="377"/>
                </a:spcBef>
              </a:pPr>
              <a:t>‹Nº›</a:t>
            </a:fld>
            <a:r>
              <a:rPr lang="es-MX" spc="20"/>
              <a:t> </a:t>
            </a:r>
            <a:r>
              <a:rPr lang="es-MX" spc="168"/>
              <a:t>/</a:t>
            </a:r>
            <a:r>
              <a:rPr lang="es-MX" spc="30"/>
              <a:t> </a:t>
            </a:r>
            <a:r>
              <a:rPr lang="es-MX" spc="-69"/>
              <a:t>29</a:t>
            </a:r>
            <a:endParaRPr lang="es-MX" spc="-69" dirty="0"/>
          </a:p>
        </p:txBody>
      </p:sp>
    </p:spTree>
    <p:extLst>
      <p:ext uri="{BB962C8B-B14F-4D97-AF65-F5344CB8AC3E}">
        <p14:creationId xmlns:p14="http://schemas.microsoft.com/office/powerpoint/2010/main" val="318091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fecha 3"/>
          <p:cNvSpPr>
            <a:spLocks noGrp="1"/>
          </p:cNvSpPr>
          <p:nvPr>
            <p:ph type="dt" sz="half" idx="10"/>
          </p:nvPr>
        </p:nvSpPr>
        <p:spPr/>
        <p:txBody>
          <a:bodyPr rtlCol="0"/>
          <a:lstStyle>
            <a:lvl1pPr>
              <a:defRPr/>
            </a:lvl1pPr>
          </a:lstStyle>
          <a:p>
            <a:fld id="{D6E13781-2DFE-4795-8944-05FD91CB3CEA}" type="datetime1">
              <a:rPr lang="es-MX" noProof="0" smtClean="0"/>
              <a:pPr/>
              <a:t>06/06/2023</a:t>
            </a:fld>
            <a:endParaRPr lang="es-MX" noProof="0" dirty="0"/>
          </a:p>
        </p:txBody>
      </p:sp>
      <p:sp>
        <p:nvSpPr>
          <p:cNvPr id="5" name="Marcador de pie de página 4"/>
          <p:cNvSpPr>
            <a:spLocks noGrp="1"/>
          </p:cNvSpPr>
          <p:nvPr>
            <p:ph type="ftr" sz="quarter" idx="11"/>
          </p:nvPr>
        </p:nvSpPr>
        <p:spPr/>
        <p:txBody>
          <a:bodyPr rtlCol="0"/>
          <a:lstStyle/>
          <a:p>
            <a:pPr rtl="0"/>
            <a:endParaRPr lang="es-MX" noProof="0" dirty="0"/>
          </a:p>
        </p:txBody>
      </p:sp>
      <p:sp>
        <p:nvSpPr>
          <p:cNvPr id="6" name="Marcador de número de diapositiva 5"/>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MX" noProof="0" dirty="0"/>
          </a:p>
        </p:txBody>
      </p:sp>
      <p:sp>
        <p:nvSpPr>
          <p:cNvPr id="3" name="Marcador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lvl1pPr>
              <a:defRPr>
                <a:solidFill>
                  <a:schemeClr val="bg2"/>
                </a:solidFill>
              </a:defRPr>
            </a:lvl1pPr>
          </a:lstStyle>
          <a:p>
            <a:fld id="{504A9438-3560-40AF-8FE1-E28D75DE87AD}" type="datetime1">
              <a:rPr lang="es-MX" smtClean="0"/>
              <a:pPr/>
              <a:t>06/06/2023</a:t>
            </a:fld>
            <a:endParaRPr lang="es-MX" dirty="0"/>
          </a:p>
        </p:txBody>
      </p:sp>
      <p:sp>
        <p:nvSpPr>
          <p:cNvPr id="5" name="Marcador de pie de página 4"/>
          <p:cNvSpPr>
            <a:spLocks noGrp="1"/>
          </p:cNvSpPr>
          <p:nvPr>
            <p:ph type="ftr" sz="quarter" idx="11"/>
          </p:nvPr>
        </p:nvSpPr>
        <p:spPr/>
        <p:txBody>
          <a:bodyPr rtlCol="0"/>
          <a:lstStyle>
            <a:lvl1pPr>
              <a:defRPr>
                <a:solidFill>
                  <a:schemeClr val="bg2"/>
                </a:solidFill>
              </a:defRPr>
            </a:lvl1pPr>
          </a:lstStyle>
          <a:p>
            <a:pPr rtl="0"/>
            <a:endParaRPr lang="es-MX" noProof="0" dirty="0"/>
          </a:p>
        </p:txBody>
      </p:sp>
      <p:sp>
        <p:nvSpPr>
          <p:cNvPr id="6" name="Marcador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MX" noProof="0" smtClean="0"/>
              <a:pPr rtl="0"/>
              <a:t>‹Nº›</a:t>
            </a:fld>
            <a:endParaRPr lang="es-MX"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fecha 4"/>
          <p:cNvSpPr>
            <a:spLocks noGrp="1"/>
          </p:cNvSpPr>
          <p:nvPr>
            <p:ph type="dt" sz="half" idx="10"/>
          </p:nvPr>
        </p:nvSpPr>
        <p:spPr/>
        <p:txBody>
          <a:bodyPr rtlCol="0"/>
          <a:lstStyle>
            <a:lvl1pPr>
              <a:defRPr/>
            </a:lvl1pPr>
          </a:lstStyle>
          <a:p>
            <a:fld id="{F0E5AE59-CC1C-4E0E-B93C-BC06D1935B7C}" type="datetime1">
              <a:rPr lang="es-MX" smtClean="0"/>
              <a:pPr/>
              <a:t>06/06/2023</a:t>
            </a:fld>
            <a:endParaRPr lang="es-MX" dirty="0"/>
          </a:p>
        </p:txBody>
      </p:sp>
      <p:sp>
        <p:nvSpPr>
          <p:cNvPr id="6" name="Marcador de pie de página 5"/>
          <p:cNvSpPr>
            <a:spLocks noGrp="1"/>
          </p:cNvSpPr>
          <p:nvPr>
            <p:ph type="ftr" sz="quarter" idx="11"/>
          </p:nvPr>
        </p:nvSpPr>
        <p:spPr/>
        <p:txBody>
          <a:bodyPr rtlCol="0"/>
          <a:lstStyle/>
          <a:p>
            <a:pPr rtl="0"/>
            <a:endParaRPr lang="es-MX" noProof="0" dirty="0"/>
          </a:p>
        </p:txBody>
      </p:sp>
      <p:sp>
        <p:nvSpPr>
          <p:cNvPr id="7" name="Marcador de número de diapositiva 6"/>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fecha 6"/>
          <p:cNvSpPr>
            <a:spLocks noGrp="1"/>
          </p:cNvSpPr>
          <p:nvPr>
            <p:ph type="dt" sz="half" idx="10"/>
          </p:nvPr>
        </p:nvSpPr>
        <p:spPr/>
        <p:txBody>
          <a:bodyPr rtlCol="0"/>
          <a:lstStyle>
            <a:lvl1pPr>
              <a:defRPr/>
            </a:lvl1pPr>
          </a:lstStyle>
          <a:p>
            <a:fld id="{C2827D5B-0910-4BD1-AD1A-65D2346E6E9E}" type="datetime1">
              <a:rPr lang="es-MX" smtClean="0"/>
              <a:pPr/>
              <a:t>06/06/2023</a:t>
            </a:fld>
            <a:endParaRPr lang="es-MX" dirty="0"/>
          </a:p>
        </p:txBody>
      </p:sp>
      <p:sp>
        <p:nvSpPr>
          <p:cNvPr id="8" name="Marcador de pie de página 7"/>
          <p:cNvSpPr>
            <a:spLocks noGrp="1"/>
          </p:cNvSpPr>
          <p:nvPr>
            <p:ph type="ftr" sz="quarter" idx="11"/>
          </p:nvPr>
        </p:nvSpPr>
        <p:spPr/>
        <p:txBody>
          <a:bodyPr rtlCol="0"/>
          <a:lstStyle/>
          <a:p>
            <a:pPr rtl="0"/>
            <a:endParaRPr lang="es-MX" noProof="0" dirty="0"/>
          </a:p>
        </p:txBody>
      </p:sp>
      <p:sp>
        <p:nvSpPr>
          <p:cNvPr id="9" name="Marcador de número de diapositiva 8"/>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fecha 2"/>
          <p:cNvSpPr>
            <a:spLocks noGrp="1"/>
          </p:cNvSpPr>
          <p:nvPr>
            <p:ph type="dt" sz="half" idx="10"/>
          </p:nvPr>
        </p:nvSpPr>
        <p:spPr/>
        <p:txBody>
          <a:bodyPr rtlCol="0"/>
          <a:lstStyle>
            <a:lvl1pPr>
              <a:defRPr/>
            </a:lvl1pPr>
          </a:lstStyle>
          <a:p>
            <a:fld id="{7D11B509-11F7-43E5-97F9-DF3CEF11F6B8}" type="datetime1">
              <a:rPr lang="es-MX" smtClean="0"/>
              <a:pPr/>
              <a:t>06/06/2023</a:t>
            </a:fld>
            <a:endParaRPr lang="es-MX" dirty="0"/>
          </a:p>
        </p:txBody>
      </p:sp>
      <p:sp>
        <p:nvSpPr>
          <p:cNvPr id="4" name="Marcador de pie de página 3"/>
          <p:cNvSpPr>
            <a:spLocks noGrp="1"/>
          </p:cNvSpPr>
          <p:nvPr>
            <p:ph type="ftr" sz="quarter" idx="11"/>
          </p:nvPr>
        </p:nvSpPr>
        <p:spPr/>
        <p:txBody>
          <a:bodyPr rtlCol="0"/>
          <a:lstStyle/>
          <a:p>
            <a:pPr rtl="0"/>
            <a:endParaRPr lang="es-MX" noProof="0" dirty="0"/>
          </a:p>
        </p:txBody>
      </p:sp>
      <p:sp>
        <p:nvSpPr>
          <p:cNvPr id="5" name="Marcador de número de diapositiva 4"/>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lvl1pPr>
              <a:defRPr/>
            </a:lvl1pPr>
          </a:lstStyle>
          <a:p>
            <a:fld id="{F9AF35CF-B5E9-4162-8755-ACF34315B1AB}" type="datetime1">
              <a:rPr lang="es-MX" smtClean="0"/>
              <a:pPr/>
              <a:t>06/06/2023</a:t>
            </a:fld>
            <a:endParaRPr lang="es-MX" dirty="0"/>
          </a:p>
        </p:txBody>
      </p:sp>
      <p:sp>
        <p:nvSpPr>
          <p:cNvPr id="3" name="Marcador de pie de página 2"/>
          <p:cNvSpPr>
            <a:spLocks noGrp="1"/>
          </p:cNvSpPr>
          <p:nvPr>
            <p:ph type="ftr" sz="quarter" idx="11"/>
          </p:nvPr>
        </p:nvSpPr>
        <p:spPr/>
        <p:txBody>
          <a:bodyPr rtlCol="0"/>
          <a:lstStyle/>
          <a:p>
            <a:pPr rtl="0"/>
            <a:endParaRPr lang="es-MX" noProof="0" dirty="0"/>
          </a:p>
        </p:txBody>
      </p:sp>
      <p:sp>
        <p:nvSpPr>
          <p:cNvPr id="4" name="Marcador de número de diapositiva 3"/>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MX" noProof="0" dirty="0"/>
          </a:p>
        </p:txBody>
      </p:sp>
      <p:sp>
        <p:nvSpPr>
          <p:cNvPr id="4" name="Marcador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fecha 4"/>
          <p:cNvSpPr>
            <a:spLocks noGrp="1"/>
          </p:cNvSpPr>
          <p:nvPr>
            <p:ph type="dt" sz="half" idx="10"/>
          </p:nvPr>
        </p:nvSpPr>
        <p:spPr/>
        <p:txBody>
          <a:bodyPr rtlCol="0"/>
          <a:lstStyle>
            <a:lvl1pPr>
              <a:defRPr/>
            </a:lvl1pPr>
          </a:lstStyle>
          <a:p>
            <a:fld id="{19D091C2-FE78-440F-9CAF-345CD7A1A300}" type="datetime1">
              <a:rPr lang="es-MX" smtClean="0"/>
              <a:pPr/>
              <a:t>06/06/2023</a:t>
            </a:fld>
            <a:endParaRPr lang="es-MX" dirty="0"/>
          </a:p>
        </p:txBody>
      </p:sp>
      <p:sp>
        <p:nvSpPr>
          <p:cNvPr id="6" name="Marcador de pie de página 5"/>
          <p:cNvSpPr>
            <a:spLocks noGrp="1"/>
          </p:cNvSpPr>
          <p:nvPr>
            <p:ph type="ftr" sz="quarter" idx="11"/>
          </p:nvPr>
        </p:nvSpPr>
        <p:spPr/>
        <p:txBody>
          <a:bodyPr rtlCol="0"/>
          <a:lstStyle/>
          <a:p>
            <a:pPr rtl="0"/>
            <a:endParaRPr lang="es-MX" noProof="0" dirty="0"/>
          </a:p>
        </p:txBody>
      </p:sp>
      <p:sp>
        <p:nvSpPr>
          <p:cNvPr id="7" name="Marcador de número de diapositiva 6"/>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MX" noProof="0" dirty="0"/>
          </a:p>
        </p:txBody>
      </p:sp>
      <p:sp>
        <p:nvSpPr>
          <p:cNvPr id="4" name="Marcador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z clic en el marcador de posición y selecciona la imagen que desees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
        <p:nvSpPr>
          <p:cNvPr id="5" name="Marcador de fecha 4"/>
          <p:cNvSpPr>
            <a:spLocks noGrp="1"/>
          </p:cNvSpPr>
          <p:nvPr>
            <p:ph type="dt" sz="half" idx="10"/>
          </p:nvPr>
        </p:nvSpPr>
        <p:spPr/>
        <p:txBody>
          <a:bodyPr rtlCol="0"/>
          <a:lstStyle>
            <a:lvl1pPr>
              <a:defRPr/>
            </a:lvl1pPr>
          </a:lstStyle>
          <a:p>
            <a:fld id="{D033A126-2F46-46BA-AC60-47D21A1142F7}" type="datetime1">
              <a:rPr lang="es-MX" noProof="0" smtClean="0"/>
              <a:pPr/>
              <a:t>06/06/2023</a:t>
            </a:fld>
            <a:endParaRPr lang="es-MX" noProof="0" dirty="0"/>
          </a:p>
        </p:txBody>
      </p:sp>
      <p:sp>
        <p:nvSpPr>
          <p:cNvPr id="6" name="Marcador de pie de página 5"/>
          <p:cNvSpPr>
            <a:spLocks noGrp="1"/>
          </p:cNvSpPr>
          <p:nvPr>
            <p:ph type="ftr" sz="quarter" idx="11"/>
          </p:nvPr>
        </p:nvSpPr>
        <p:spPr/>
        <p:txBody>
          <a:bodyPr rtlCol="0"/>
          <a:lstStyle/>
          <a:p>
            <a:pPr rtl="0"/>
            <a:endParaRPr lang="es-MX" noProof="0" dirty="0"/>
          </a:p>
        </p:txBody>
      </p:sp>
      <p:sp>
        <p:nvSpPr>
          <p:cNvPr id="7" name="Marcador de número de diapositiva 6"/>
          <p:cNvSpPr>
            <a:spLocks noGrp="1"/>
          </p:cNvSpPr>
          <p:nvPr>
            <p:ph type="sldNum" sz="quarter" idx="12"/>
          </p:nvPr>
        </p:nvSpPr>
        <p:spPr/>
        <p:txBody>
          <a:bodyPr rtlCol="0"/>
          <a:lstStyle/>
          <a:p>
            <a:pPr rtl="0"/>
            <a:fld id="{BD266BE7-899D-4075-917F-DBDE33B6B692}" type="slidenum">
              <a:rPr lang="es-MX" noProof="0" smtClean="0"/>
              <a:t>‹Nº›</a:t>
            </a:fld>
            <a:endParaRPr lang="es-MX"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pic>
        <p:nvPicPr>
          <p:cNvPr id="8" name="Imagen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MX" noProof="0" dirty="0"/>
              <a:t>Haga clic para modificar el estilo de título del patrón</a:t>
            </a:r>
          </a:p>
        </p:txBody>
      </p:sp>
      <p:sp>
        <p:nvSpPr>
          <p:cNvPr id="3" name="Marcador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MX" noProof="0" dirty="0"/>
              <a:t>Haga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a:p>
            <a:pPr lvl="5" rtl="0"/>
            <a:r>
              <a:rPr lang="es-MX" noProof="0" dirty="0"/>
              <a:t>Sexto</a:t>
            </a:r>
          </a:p>
          <a:p>
            <a:pPr lvl="6" rtl="0"/>
            <a:r>
              <a:rPr lang="es-MX" noProof="0" dirty="0"/>
              <a:t>Séptimo</a:t>
            </a:r>
          </a:p>
          <a:p>
            <a:pPr lvl="7" rtl="0"/>
            <a:r>
              <a:rPr lang="es-MX" noProof="0" dirty="0"/>
              <a:t>Octavo</a:t>
            </a:r>
          </a:p>
          <a:p>
            <a:pPr lvl="8" rtl="0"/>
            <a:r>
              <a:rPr lang="es-MX" noProof="0" dirty="0"/>
              <a:t>Noveno</a:t>
            </a:r>
          </a:p>
        </p:txBody>
      </p:sp>
      <p:sp>
        <p:nvSpPr>
          <p:cNvPr id="4" name="Marcador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A39341E7-0B39-4DE8-9796-CE902B2EC80E}" type="datetime1">
              <a:rPr lang="es-MX" smtClean="0"/>
              <a:pPr/>
              <a:t>06/06/2023</a:t>
            </a:fld>
            <a:endParaRPr lang="es-MX" dirty="0"/>
          </a:p>
        </p:txBody>
      </p:sp>
      <p:sp>
        <p:nvSpPr>
          <p:cNvPr id="5" name="Marcador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MX" noProof="0" dirty="0"/>
          </a:p>
        </p:txBody>
      </p:sp>
      <p:sp>
        <p:nvSpPr>
          <p:cNvPr id="6" name="Marcador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MX" noProof="0" smtClean="0"/>
              <a:pPr rtl="0"/>
              <a:t>‹Nº›</a:t>
            </a:fld>
            <a:endParaRPr lang="es-MX"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0.png"/><Relationship Id="rId7"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MX" dirty="0"/>
              <a:t>Leyes de Newton</a:t>
            </a:r>
          </a:p>
        </p:txBody>
      </p:sp>
      <p:sp>
        <p:nvSpPr>
          <p:cNvPr id="3" name="Subtítulo 2"/>
          <p:cNvSpPr>
            <a:spLocks noGrp="1"/>
          </p:cNvSpPr>
          <p:nvPr>
            <p:ph type="subTitle" idx="1"/>
          </p:nvPr>
        </p:nvSpPr>
        <p:spPr/>
        <p:txBody>
          <a:bodyPr rtlCol="0"/>
          <a:lstStyle/>
          <a:p>
            <a:pPr rtl="0"/>
            <a:r>
              <a:rPr lang="es-MX" dirty="0"/>
              <a:t>Curso de Física 1</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Primera Ley de Newton</a:t>
            </a:r>
          </a:p>
        </p:txBody>
      </p:sp>
      <p:pic>
        <p:nvPicPr>
          <p:cNvPr id="3" name="Imagen 2" descr="Imagen que contiene persona, tabla, pasto, exterior&#10;&#10;Descripción generada automáticamente">
            <a:extLst>
              <a:ext uri="{FF2B5EF4-FFF2-40B4-BE49-F238E27FC236}">
                <a16:creationId xmlns:a16="http://schemas.microsoft.com/office/drawing/2014/main" id="{D2FEDDE3-0C4C-2320-0018-74574DBBC327}"/>
              </a:ext>
            </a:extLst>
          </p:cNvPr>
          <p:cNvPicPr>
            <a:picLocks noChangeAspect="1"/>
          </p:cNvPicPr>
          <p:nvPr/>
        </p:nvPicPr>
        <p:blipFill rotWithShape="1">
          <a:blip r:embed="rId3">
            <a:extLst>
              <a:ext uri="{28A0092B-C50C-407E-A947-70E740481C1C}">
                <a14:useLocalDpi xmlns:a14="http://schemas.microsoft.com/office/drawing/2010/main" val="0"/>
              </a:ext>
            </a:extLst>
          </a:blip>
          <a:srcRect t="5154" b="5508"/>
          <a:stretch/>
        </p:blipFill>
        <p:spPr>
          <a:xfrm>
            <a:off x="2414954" y="2307102"/>
            <a:ext cx="6096000" cy="4084555"/>
          </a:xfrm>
          <a:prstGeom prst="rect">
            <a:avLst/>
          </a:prstGeom>
        </p:spPr>
      </p:pic>
    </p:spTree>
    <p:extLst>
      <p:ext uri="{BB962C8B-B14F-4D97-AF65-F5344CB8AC3E}">
        <p14:creationId xmlns:p14="http://schemas.microsoft.com/office/powerpoint/2010/main" val="416402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Calculando el trabajo realizado</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5" y="2055322"/>
            <a:ext cx="3188533" cy="3170099"/>
          </a:xfrm>
          <a:prstGeom prst="rect">
            <a:avLst/>
          </a:prstGeom>
          <a:noFill/>
        </p:spPr>
        <p:txBody>
          <a:bodyPr wrap="square" rtlCol="0">
            <a:spAutoFit/>
          </a:bodyPr>
          <a:lstStyle/>
          <a:p>
            <a:r>
              <a:rPr lang="es-MX" sz="4000" b="1" dirty="0">
                <a:solidFill>
                  <a:srgbClr val="FF0000"/>
                </a:solidFill>
              </a:rPr>
              <a:t>Datos: </a:t>
            </a:r>
          </a:p>
          <a:p>
            <a:r>
              <a:rPr lang="es-MX" sz="4000" dirty="0">
                <a:solidFill>
                  <a:schemeClr val="tx2"/>
                </a:solidFill>
              </a:rPr>
              <a:t>m = 55 kg</a:t>
            </a:r>
          </a:p>
          <a:p>
            <a:r>
              <a:rPr lang="es-MX" sz="4000" dirty="0">
                <a:solidFill>
                  <a:schemeClr val="tx2"/>
                </a:solidFill>
              </a:rPr>
              <a:t>d = 90 cm</a:t>
            </a:r>
          </a:p>
          <a:p>
            <a:r>
              <a:rPr lang="es-MX" sz="4000" dirty="0">
                <a:solidFill>
                  <a:schemeClr val="tx2"/>
                </a:solidFill>
              </a:rPr>
              <a:t>g = 9.81 m/s</a:t>
            </a:r>
            <a:r>
              <a:rPr lang="es-MX" sz="4000" baseline="30000" dirty="0">
                <a:solidFill>
                  <a:schemeClr val="tx2"/>
                </a:solidFill>
              </a:rPr>
              <a:t>2</a:t>
            </a:r>
          </a:p>
          <a:p>
            <a:r>
              <a:rPr lang="es-MX" sz="4000" dirty="0">
                <a:solidFill>
                  <a:schemeClr val="tx2"/>
                </a:solidFill>
              </a:rPr>
              <a:t>T = ?</a:t>
            </a:r>
          </a:p>
        </p:txBody>
      </p:sp>
      <p:sp>
        <p:nvSpPr>
          <p:cNvPr id="5" name="CuadroTexto 4">
            <a:extLst>
              <a:ext uri="{FF2B5EF4-FFF2-40B4-BE49-F238E27FC236}">
                <a16:creationId xmlns:a16="http://schemas.microsoft.com/office/drawing/2014/main" id="{C6C07761-6B92-C63A-64F8-6434AAE283C7}"/>
              </a:ext>
            </a:extLst>
          </p:cNvPr>
          <p:cNvSpPr txBox="1"/>
          <p:nvPr/>
        </p:nvSpPr>
        <p:spPr>
          <a:xfrm>
            <a:off x="4744570" y="1955505"/>
            <a:ext cx="3020795" cy="707886"/>
          </a:xfrm>
          <a:prstGeom prst="rect">
            <a:avLst/>
          </a:prstGeom>
          <a:noFill/>
        </p:spPr>
        <p:txBody>
          <a:bodyPr wrap="square" rtlCol="0">
            <a:spAutoFit/>
          </a:bodyPr>
          <a:lstStyle/>
          <a:p>
            <a:r>
              <a:rPr lang="es-MX" sz="4000" b="1" dirty="0">
                <a:solidFill>
                  <a:srgbClr val="FF0000"/>
                </a:solidFill>
              </a:rPr>
              <a:t>Expresiones:</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346B23E-8390-E4A1-A522-BEA1C13E07E1}"/>
                  </a:ext>
                </a:extLst>
              </p:cNvPr>
              <p:cNvSpPr txBox="1"/>
              <p:nvPr/>
            </p:nvSpPr>
            <p:spPr>
              <a:xfrm>
                <a:off x="8149203" y="2765584"/>
                <a:ext cx="211711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ea typeface="Cambria Math" panose="02040503050406030204" pitchFamily="18" charset="0"/>
                        </a:rPr>
                        <m:t>∙</m:t>
                      </m:r>
                      <m:r>
                        <a:rPr lang="es-MX" sz="4000" b="0" i="1" smtClean="0">
                          <a:solidFill>
                            <a:schemeClr val="tx2"/>
                          </a:solidFill>
                          <a:latin typeface="Cambria Math" panose="02040503050406030204" pitchFamily="18" charset="0"/>
                          <a:ea typeface="Cambria Math" panose="02040503050406030204" pitchFamily="18" charset="0"/>
                        </a:rPr>
                        <m:t>𝑑</m:t>
                      </m:r>
                    </m:oMath>
                  </m:oMathPara>
                </a14:m>
                <a:endParaRPr lang="es-MX" sz="4000" b="0" dirty="0">
                  <a:solidFill>
                    <a:schemeClr val="tx2"/>
                  </a:solidFill>
                  <a:ea typeface="Cambria Math" panose="02040503050406030204" pitchFamily="18" charset="0"/>
                </a:endParaRPr>
              </a:p>
            </p:txBody>
          </p:sp>
        </mc:Choice>
        <mc:Fallback xmlns="">
          <p:sp>
            <p:nvSpPr>
              <p:cNvPr id="7" name="CuadroTexto 6">
                <a:extLst>
                  <a:ext uri="{FF2B5EF4-FFF2-40B4-BE49-F238E27FC236}">
                    <a16:creationId xmlns:a16="http://schemas.microsoft.com/office/drawing/2014/main" id="{0346B23E-8390-E4A1-A522-BEA1C13E07E1}"/>
                  </a:ext>
                </a:extLst>
              </p:cNvPr>
              <p:cNvSpPr txBox="1">
                <a:spLocks noRot="1" noChangeAspect="1" noMove="1" noResize="1" noEditPoints="1" noAdjustHandles="1" noChangeArrowheads="1" noChangeShapeType="1" noTextEdit="1"/>
              </p:cNvSpPr>
              <p:nvPr/>
            </p:nvSpPr>
            <p:spPr>
              <a:xfrm>
                <a:off x="8149203" y="2765584"/>
                <a:ext cx="2117118" cy="61555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445A648-D0C9-BA27-88F4-9656D543BA2B}"/>
                  </a:ext>
                </a:extLst>
              </p:cNvPr>
              <p:cNvSpPr txBox="1"/>
              <p:nvPr/>
            </p:nvSpPr>
            <p:spPr>
              <a:xfrm>
                <a:off x="4555927" y="3696932"/>
                <a:ext cx="5776727" cy="10545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=(55 </m:t>
                      </m:r>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m:t>
                      </m:r>
                      <m:d>
                        <m:dPr>
                          <m:ctrlPr>
                            <a:rPr lang="es-MX" sz="4000" b="0" i="1" smtClean="0">
                              <a:solidFill>
                                <a:schemeClr val="tx2"/>
                              </a:solidFill>
                              <a:latin typeface="Cambria Math" panose="02040503050406030204" pitchFamily="18" charset="0"/>
                            </a:rPr>
                          </m:ctrlPr>
                        </m:dPr>
                        <m:e>
                          <m:r>
                            <a:rPr lang="es-MX" sz="4000" i="1">
                              <a:solidFill>
                                <a:schemeClr val="tx2"/>
                              </a:solidFill>
                              <a:latin typeface="Cambria Math" panose="02040503050406030204" pitchFamily="18" charset="0"/>
                            </a:rPr>
                            <m:t>9.81 </m:t>
                          </m:r>
                          <m:f>
                            <m:fPr>
                              <m:ctrlPr>
                                <a:rPr lang="es-MX" sz="4000" i="1">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𝑚</m:t>
                              </m:r>
                            </m:num>
                            <m:den>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𝑠</m:t>
                                  </m:r>
                                </m:e>
                                <m:sup>
                                  <m:r>
                                    <a:rPr lang="es-MX" sz="4000" i="1">
                                      <a:solidFill>
                                        <a:schemeClr val="tx2"/>
                                      </a:solidFill>
                                      <a:latin typeface="Cambria Math" panose="02040503050406030204" pitchFamily="18" charset="0"/>
                                    </a:rPr>
                                    <m:t>2</m:t>
                                  </m:r>
                                </m:sup>
                              </m:sSup>
                            </m:den>
                          </m:f>
                        </m:e>
                      </m:d>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D445A648-D0C9-BA27-88F4-9656D543BA2B}"/>
                  </a:ext>
                </a:extLst>
              </p:cNvPr>
              <p:cNvSpPr txBox="1">
                <a:spLocks noRot="1" noChangeAspect="1" noMove="1" noResize="1" noEditPoints="1" noAdjustHandles="1" noChangeArrowheads="1" noChangeShapeType="1" noTextEdit="1"/>
              </p:cNvSpPr>
              <p:nvPr/>
            </p:nvSpPr>
            <p:spPr>
              <a:xfrm>
                <a:off x="4555927" y="3696932"/>
                <a:ext cx="5776727" cy="1054519"/>
              </a:xfrm>
              <a:prstGeom prst="rect">
                <a:avLst/>
              </a:prstGeom>
              <a:blipFill>
                <a:blip r:embed="rId4"/>
                <a:stretch>
                  <a:fillRect/>
                </a:stretch>
              </a:blipFill>
            </p:spPr>
            <p:txBody>
              <a:bodyPr/>
              <a:lstStyle/>
              <a:p>
                <a:r>
                  <a:rPr lang="es-MX">
                    <a:noFill/>
                  </a:rPr>
                  <a:t> </a:t>
                </a:r>
              </a:p>
            </p:txBody>
          </p:sp>
        </mc:Fallback>
      </mc:AlternateContent>
      <p:grpSp>
        <p:nvGrpSpPr>
          <p:cNvPr id="10" name="Grupo 9">
            <a:extLst>
              <a:ext uri="{FF2B5EF4-FFF2-40B4-BE49-F238E27FC236}">
                <a16:creationId xmlns:a16="http://schemas.microsoft.com/office/drawing/2014/main" id="{A59D9BBA-90F4-1D37-8210-FC2C29F9D811}"/>
              </a:ext>
            </a:extLst>
          </p:cNvPr>
          <p:cNvGrpSpPr/>
          <p:nvPr/>
        </p:nvGrpSpPr>
        <p:grpSpPr>
          <a:xfrm>
            <a:off x="926462" y="4092278"/>
            <a:ext cx="3629465" cy="2518117"/>
            <a:chOff x="4281267" y="3898149"/>
            <a:chExt cx="3629465" cy="2518117"/>
          </a:xfrm>
        </p:grpSpPr>
        <p:sp>
          <p:nvSpPr>
            <p:cNvPr id="11" name="Triángulo isósceles 10">
              <a:extLst>
                <a:ext uri="{FF2B5EF4-FFF2-40B4-BE49-F238E27FC236}">
                  <a16:creationId xmlns:a16="http://schemas.microsoft.com/office/drawing/2014/main" id="{FF9AE3F0-936E-2009-93BC-68B5927F4437}"/>
                </a:ext>
              </a:extLst>
            </p:cNvPr>
            <p:cNvSpPr/>
            <p:nvPr/>
          </p:nvSpPr>
          <p:spPr>
            <a:xfrm>
              <a:off x="4281267" y="3898149"/>
              <a:ext cx="3629465" cy="2518117"/>
            </a:xfrm>
            <a:prstGeom prst="triangle">
              <a:avLst/>
            </a:prstGeom>
            <a:solidFill>
              <a:schemeClr val="accent3">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11">
              <a:extLst>
                <a:ext uri="{FF2B5EF4-FFF2-40B4-BE49-F238E27FC236}">
                  <a16:creationId xmlns:a16="http://schemas.microsoft.com/office/drawing/2014/main" id="{423B9261-4FE0-7B1F-2AF0-E1A37F75A0DD}"/>
                </a:ext>
              </a:extLst>
            </p:cNvPr>
            <p:cNvCxnSpPr/>
            <p:nvPr/>
          </p:nvCxnSpPr>
          <p:spPr>
            <a:xfrm>
              <a:off x="4951828" y="5542671"/>
              <a:ext cx="22789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A6C85ED2-1E33-0217-3843-A6ACB806E07A}"/>
                </a:ext>
              </a:extLst>
            </p:cNvPr>
            <p:cNvCxnSpPr>
              <a:cxnSpLocks/>
              <a:stCxn id="11" idx="3"/>
            </p:cNvCxnSpPr>
            <p:nvPr/>
          </p:nvCxnSpPr>
          <p:spPr>
            <a:xfrm flipH="1" flipV="1">
              <a:off x="6094476" y="5528603"/>
              <a:ext cx="1524" cy="8876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EC507301-FC76-ED7A-133C-3E558C777E7C}"/>
                </a:ext>
              </a:extLst>
            </p:cNvPr>
            <p:cNvSpPr txBox="1"/>
            <p:nvPr/>
          </p:nvSpPr>
          <p:spPr>
            <a:xfrm>
              <a:off x="5102844" y="5625526"/>
              <a:ext cx="420308" cy="707886"/>
            </a:xfrm>
            <a:prstGeom prst="rect">
              <a:avLst/>
            </a:prstGeom>
            <a:noFill/>
          </p:spPr>
          <p:txBody>
            <a:bodyPr wrap="none" rtlCol="0">
              <a:spAutoFit/>
            </a:bodyPr>
            <a:lstStyle/>
            <a:p>
              <a:r>
                <a:rPr lang="es-MX" sz="4000" dirty="0">
                  <a:solidFill>
                    <a:schemeClr val="tx2"/>
                  </a:solidFill>
                </a:rPr>
                <a:t>F</a:t>
              </a:r>
            </a:p>
          </p:txBody>
        </p:sp>
        <p:sp>
          <p:nvSpPr>
            <p:cNvPr id="16" name="CuadroTexto 15">
              <a:extLst>
                <a:ext uri="{FF2B5EF4-FFF2-40B4-BE49-F238E27FC236}">
                  <a16:creationId xmlns:a16="http://schemas.microsoft.com/office/drawing/2014/main" id="{93441851-5F8E-0410-B970-BF71D46EA330}"/>
                </a:ext>
              </a:extLst>
            </p:cNvPr>
            <p:cNvSpPr txBox="1"/>
            <p:nvPr/>
          </p:nvSpPr>
          <p:spPr>
            <a:xfrm>
              <a:off x="5881157" y="4530002"/>
              <a:ext cx="434734" cy="707886"/>
            </a:xfrm>
            <a:prstGeom prst="rect">
              <a:avLst/>
            </a:prstGeom>
            <a:noFill/>
          </p:spPr>
          <p:txBody>
            <a:bodyPr wrap="none" rtlCol="0">
              <a:spAutoFit/>
            </a:bodyPr>
            <a:lstStyle/>
            <a:p>
              <a:r>
                <a:rPr lang="es-MX" sz="4000" dirty="0">
                  <a:solidFill>
                    <a:schemeClr val="tx2"/>
                  </a:solidFill>
                </a:rPr>
                <a:t>T</a:t>
              </a:r>
            </a:p>
          </p:txBody>
        </p:sp>
        <p:sp>
          <p:nvSpPr>
            <p:cNvPr id="17" name="CuadroTexto 16">
              <a:extLst>
                <a:ext uri="{FF2B5EF4-FFF2-40B4-BE49-F238E27FC236}">
                  <a16:creationId xmlns:a16="http://schemas.microsoft.com/office/drawing/2014/main" id="{46A1C411-3874-3942-AC86-4ED3AB9C53EB}"/>
                </a:ext>
              </a:extLst>
            </p:cNvPr>
            <p:cNvSpPr txBox="1"/>
            <p:nvPr/>
          </p:nvSpPr>
          <p:spPr>
            <a:xfrm>
              <a:off x="6525986" y="5642544"/>
              <a:ext cx="453970" cy="707886"/>
            </a:xfrm>
            <a:prstGeom prst="rect">
              <a:avLst/>
            </a:prstGeom>
            <a:noFill/>
          </p:spPr>
          <p:txBody>
            <a:bodyPr wrap="none" rtlCol="0">
              <a:spAutoFit/>
            </a:bodyPr>
            <a:lstStyle/>
            <a:p>
              <a:r>
                <a:rPr lang="es-MX" sz="4000" dirty="0">
                  <a:solidFill>
                    <a:schemeClr val="tx2"/>
                  </a:solidFill>
                </a:rPr>
                <a:t>d</a:t>
              </a:r>
            </a:p>
          </p:txBody>
        </p:sp>
      </p:grpSp>
      <p:sp>
        <p:nvSpPr>
          <p:cNvPr id="18" name="CuadroTexto 17">
            <a:extLst>
              <a:ext uri="{FF2B5EF4-FFF2-40B4-BE49-F238E27FC236}">
                <a16:creationId xmlns:a16="http://schemas.microsoft.com/office/drawing/2014/main" id="{312E10DA-9D07-F658-F08D-F5AB7812477E}"/>
              </a:ext>
            </a:extLst>
          </p:cNvPr>
          <p:cNvSpPr txBox="1"/>
          <p:nvPr/>
        </p:nvSpPr>
        <p:spPr>
          <a:xfrm>
            <a:off x="4744571" y="2980107"/>
            <a:ext cx="2702858" cy="707886"/>
          </a:xfrm>
          <a:prstGeom prst="rect">
            <a:avLst/>
          </a:prstGeom>
          <a:noFill/>
        </p:spPr>
        <p:txBody>
          <a:bodyPr wrap="square" rtlCol="0">
            <a:spAutoFit/>
          </a:bodyPr>
          <a:lstStyle/>
          <a:p>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A936A33-FC08-C0FC-7DAA-094C67D0803F}"/>
                  </a:ext>
                </a:extLst>
              </p:cNvPr>
              <p:cNvSpPr txBox="1"/>
              <p:nvPr/>
            </p:nvSpPr>
            <p:spPr>
              <a:xfrm>
                <a:off x="4877002" y="5124240"/>
                <a:ext cx="350734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=539.55 </m:t>
                      </m:r>
                      <m:r>
                        <a:rPr lang="es-MX" sz="4000" b="0" i="1" smtClean="0">
                          <a:solidFill>
                            <a:schemeClr val="tx2"/>
                          </a:solidFill>
                          <a:latin typeface="Cambria Math" panose="02040503050406030204" pitchFamily="18" charset="0"/>
                        </a:rPr>
                        <m:t>𝑁</m:t>
                      </m:r>
                    </m:oMath>
                  </m:oMathPara>
                </a14:m>
                <a:endParaRPr lang="es-MX" sz="4000" dirty="0">
                  <a:solidFill>
                    <a:schemeClr val="tx2"/>
                  </a:solidFill>
                </a:endParaRPr>
              </a:p>
            </p:txBody>
          </p:sp>
        </mc:Choice>
        <mc:Fallback xmlns="">
          <p:sp>
            <p:nvSpPr>
              <p:cNvPr id="19" name="CuadroTexto 18">
                <a:extLst>
                  <a:ext uri="{FF2B5EF4-FFF2-40B4-BE49-F238E27FC236}">
                    <a16:creationId xmlns:a16="http://schemas.microsoft.com/office/drawing/2014/main" id="{5A936A33-FC08-C0FC-7DAA-094C67D0803F}"/>
                  </a:ext>
                </a:extLst>
              </p:cNvPr>
              <p:cNvSpPr txBox="1">
                <a:spLocks noRot="1" noChangeAspect="1" noMove="1" noResize="1" noEditPoints="1" noAdjustHandles="1" noChangeArrowheads="1" noChangeShapeType="1" noTextEdit="1"/>
              </p:cNvSpPr>
              <p:nvPr/>
            </p:nvSpPr>
            <p:spPr>
              <a:xfrm>
                <a:off x="4877002" y="5124240"/>
                <a:ext cx="3507344" cy="61555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9782ECD0-DF65-B1E3-388B-19DBE7B2FCC6}"/>
                  </a:ext>
                </a:extLst>
              </p:cNvPr>
              <p:cNvSpPr txBox="1"/>
              <p:nvPr/>
            </p:nvSpPr>
            <p:spPr>
              <a:xfrm>
                <a:off x="8082871" y="2008902"/>
                <a:ext cx="224978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ea typeface="Cambria Math" panose="02040503050406030204" pitchFamily="18" charset="0"/>
                        </a:rPr>
                        <m:t>∙</m:t>
                      </m:r>
                      <m:r>
                        <a:rPr lang="es-MX" sz="4000" b="0" i="1" smtClean="0">
                          <a:solidFill>
                            <a:schemeClr val="tx2"/>
                          </a:solidFill>
                          <a:latin typeface="Cambria Math" panose="02040503050406030204" pitchFamily="18" charset="0"/>
                          <a:ea typeface="Cambria Math" panose="02040503050406030204" pitchFamily="18" charset="0"/>
                        </a:rPr>
                        <m:t>𝑔</m:t>
                      </m:r>
                    </m:oMath>
                  </m:oMathPara>
                </a14:m>
                <a:endParaRPr lang="es-MX" sz="4000" b="0" dirty="0">
                  <a:solidFill>
                    <a:schemeClr val="tx2"/>
                  </a:solidFill>
                  <a:ea typeface="Cambria Math" panose="02040503050406030204" pitchFamily="18" charset="0"/>
                </a:endParaRPr>
              </a:p>
            </p:txBody>
          </p:sp>
        </mc:Choice>
        <mc:Fallback xmlns="">
          <p:sp>
            <p:nvSpPr>
              <p:cNvPr id="2" name="CuadroTexto 1">
                <a:extLst>
                  <a:ext uri="{FF2B5EF4-FFF2-40B4-BE49-F238E27FC236}">
                    <a16:creationId xmlns:a16="http://schemas.microsoft.com/office/drawing/2014/main" id="{9782ECD0-DF65-B1E3-388B-19DBE7B2FCC6}"/>
                  </a:ext>
                </a:extLst>
              </p:cNvPr>
              <p:cNvSpPr txBox="1">
                <a:spLocks noRot="1" noChangeAspect="1" noMove="1" noResize="1" noEditPoints="1" noAdjustHandles="1" noChangeArrowheads="1" noChangeShapeType="1" noTextEdit="1"/>
              </p:cNvSpPr>
              <p:nvPr/>
            </p:nvSpPr>
            <p:spPr>
              <a:xfrm>
                <a:off x="8082871" y="2008902"/>
                <a:ext cx="2249783" cy="615553"/>
              </a:xfrm>
              <a:prstGeom prst="rect">
                <a:avLst/>
              </a:prstGeom>
              <a:blipFill>
                <a:blip r:embed="rId6"/>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99337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0"/>
                                        </p:tgtEl>
                                        <p:attrNameLst>
                                          <p:attrName>ppt_x</p:attrName>
                                        </p:attrNameLst>
                                      </p:cBhvr>
                                      <p:tavLst>
                                        <p:tav tm="0">
                                          <p:val>
                                            <p:strVal val="ppt_x"/>
                                          </p:val>
                                        </p:tav>
                                        <p:tav tm="100000">
                                          <p:val>
                                            <p:strVal val="ppt_x"/>
                                          </p:val>
                                        </p:tav>
                                      </p:tavLst>
                                    </p:anim>
                                    <p:anim calcmode="lin" valueType="num">
                                      <p:cBhvr additive="base">
                                        <p:cTn id="17" dur="500"/>
                                        <p:tgtEl>
                                          <p:spTgt spid="10"/>
                                        </p:tgtEl>
                                        <p:attrNameLst>
                                          <p:attrName>ppt_y</p:attrName>
                                        </p:attrNameLst>
                                      </p:cBhvr>
                                      <p:tavLst>
                                        <p:tav tm="0">
                                          <p:val>
                                            <p:strVal val="ppt_y"/>
                                          </p:val>
                                        </p:tav>
                                        <p:tav tm="100000">
                                          <p:val>
                                            <p:strVal val="1+ppt_h/2"/>
                                          </p:val>
                                        </p:tav>
                                      </p:tavLst>
                                    </p:anim>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8" grpId="0" build="p"/>
      <p:bldP spid="19" grpId="0"/>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Calculando el trabajo realizado</a:t>
            </a:r>
          </a:p>
        </p:txBody>
      </p:sp>
      <p:sp>
        <p:nvSpPr>
          <p:cNvPr id="18" name="CuadroTexto 17">
            <a:extLst>
              <a:ext uri="{FF2B5EF4-FFF2-40B4-BE49-F238E27FC236}">
                <a16:creationId xmlns:a16="http://schemas.microsoft.com/office/drawing/2014/main" id="{312E10DA-9D07-F658-F08D-F5AB7812477E}"/>
              </a:ext>
            </a:extLst>
          </p:cNvPr>
          <p:cNvSpPr txBox="1"/>
          <p:nvPr/>
        </p:nvSpPr>
        <p:spPr>
          <a:xfrm>
            <a:off x="538331" y="2026672"/>
            <a:ext cx="2702858" cy="707886"/>
          </a:xfrm>
          <a:prstGeom prst="rect">
            <a:avLst/>
          </a:prstGeom>
          <a:noFill/>
        </p:spPr>
        <p:txBody>
          <a:bodyPr wrap="square" rtlCol="0">
            <a:spAutoFit/>
          </a:bodyPr>
          <a:lstStyle/>
          <a:p>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A936A33-FC08-C0FC-7DAA-094C67D0803F}"/>
                  </a:ext>
                </a:extLst>
              </p:cNvPr>
              <p:cNvSpPr txBox="1"/>
              <p:nvPr/>
            </p:nvSpPr>
            <p:spPr>
              <a:xfrm>
                <a:off x="592409" y="2989045"/>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=(539.55 </m:t>
                      </m:r>
                      <m:r>
                        <a:rPr lang="es-MX" sz="4000" b="0" i="1" smtClean="0">
                          <a:solidFill>
                            <a:schemeClr val="tx2"/>
                          </a:solidFill>
                          <a:latin typeface="Cambria Math" panose="02040503050406030204" pitchFamily="18" charset="0"/>
                        </a:rPr>
                        <m:t>𝑁</m:t>
                      </m:r>
                      <m:r>
                        <a:rPr lang="es-MX" sz="4000" b="0" i="1" smtClean="0">
                          <a:solidFill>
                            <a:schemeClr val="tx2"/>
                          </a:solidFill>
                          <a:latin typeface="Cambria Math" panose="02040503050406030204" pitchFamily="18" charset="0"/>
                        </a:rPr>
                        <m:t>)(0.9 </m:t>
                      </m:r>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9" name="CuadroTexto 18">
                <a:extLst>
                  <a:ext uri="{FF2B5EF4-FFF2-40B4-BE49-F238E27FC236}">
                    <a16:creationId xmlns:a16="http://schemas.microsoft.com/office/drawing/2014/main" id="{5A936A33-FC08-C0FC-7DAA-094C67D0803F}"/>
                  </a:ext>
                </a:extLst>
              </p:cNvPr>
              <p:cNvSpPr txBox="1">
                <a:spLocks noRot="1" noChangeAspect="1" noMove="1" noResize="1" noEditPoints="1" noAdjustHandles="1" noChangeArrowheads="1" noChangeShapeType="1" noTextEdit="1"/>
              </p:cNvSpPr>
              <p:nvPr/>
            </p:nvSpPr>
            <p:spPr>
              <a:xfrm>
                <a:off x="592409" y="2989045"/>
                <a:ext cx="5776727" cy="615553"/>
              </a:xfrm>
              <a:prstGeom prst="rect">
                <a:avLst/>
              </a:prstGeom>
              <a:blipFill>
                <a:blip r:embed="rId3"/>
                <a:stretch>
                  <a:fillRect/>
                </a:stretch>
              </a:blipFill>
            </p:spPr>
            <p:txBody>
              <a:bodyPr/>
              <a:lstStyle/>
              <a:p>
                <a:r>
                  <a:rPr lang="es-MX">
                    <a:noFill/>
                  </a:rPr>
                  <a:t> </a:t>
                </a:r>
              </a:p>
            </p:txBody>
          </p:sp>
        </mc:Fallback>
      </mc:AlternateContent>
      <p:sp>
        <p:nvSpPr>
          <p:cNvPr id="20" name="CuadroTexto 19">
            <a:extLst>
              <a:ext uri="{FF2B5EF4-FFF2-40B4-BE49-F238E27FC236}">
                <a16:creationId xmlns:a16="http://schemas.microsoft.com/office/drawing/2014/main" id="{09B9A7AD-E0B3-F90A-990A-6E7D2D557CC4}"/>
              </a:ext>
            </a:extLst>
          </p:cNvPr>
          <p:cNvSpPr txBox="1"/>
          <p:nvPr/>
        </p:nvSpPr>
        <p:spPr>
          <a:xfrm>
            <a:off x="592409" y="4092919"/>
            <a:ext cx="2702858" cy="707886"/>
          </a:xfrm>
          <a:prstGeom prst="rect">
            <a:avLst/>
          </a:prstGeom>
          <a:noFill/>
        </p:spPr>
        <p:txBody>
          <a:bodyPr wrap="square" rtlCol="0">
            <a:spAutoFit/>
          </a:bodyPr>
          <a:lstStyle/>
          <a:p>
            <a:r>
              <a:rPr lang="es-MX" sz="4000" b="1" dirty="0">
                <a:solidFill>
                  <a:srgbClr val="FF0000"/>
                </a:solidFill>
              </a:rPr>
              <a:t>Resultado:</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5B49E546-E8EE-89AC-9B85-2A1228FA4F15}"/>
                  </a:ext>
                </a:extLst>
              </p:cNvPr>
              <p:cNvSpPr txBox="1"/>
              <p:nvPr/>
            </p:nvSpPr>
            <p:spPr>
              <a:xfrm>
                <a:off x="2345776" y="4092919"/>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=485.59 </m:t>
                      </m:r>
                      <m:r>
                        <m:rPr>
                          <m:nor/>
                        </m:rPr>
                        <a:rPr lang="es-MX" sz="4000" b="0" i="0" smtClean="0">
                          <a:solidFill>
                            <a:schemeClr val="tx2"/>
                          </a:solidFill>
                          <a:latin typeface="Cambria Math" panose="02040503050406030204" pitchFamily="18" charset="0"/>
                        </a:rPr>
                        <m:t>N</m:t>
                      </m:r>
                      <m:r>
                        <m:rPr>
                          <m:nor/>
                        </m:rPr>
                        <a:rPr lang="es-MX" sz="4000" b="0" i="0" smtClean="0">
                          <a:solidFill>
                            <a:schemeClr val="tx2"/>
                          </a:solidFill>
                          <a:latin typeface="Cambria Math" panose="02040503050406030204" pitchFamily="18" charset="0"/>
                          <a:ea typeface="Cambria Math" panose="02040503050406030204" pitchFamily="18" charset="0"/>
                        </a:rPr>
                        <m:t>∙</m:t>
                      </m:r>
                      <m:r>
                        <m:rPr>
                          <m:nor/>
                        </m:rPr>
                        <a:rPr lang="es-MX" sz="4000" b="0" i="0" smtClean="0">
                          <a:solidFill>
                            <a:schemeClr val="tx2"/>
                          </a:solidFill>
                          <a:latin typeface="Cambria Math" panose="02040503050406030204" pitchFamily="18" charset="0"/>
                        </a:rPr>
                        <m:t>m</m:t>
                      </m:r>
                    </m:oMath>
                  </m:oMathPara>
                </a14:m>
                <a:endParaRPr lang="es-MX" sz="4000" dirty="0">
                  <a:solidFill>
                    <a:schemeClr val="tx2"/>
                  </a:solidFill>
                </a:endParaRPr>
              </a:p>
            </p:txBody>
          </p:sp>
        </mc:Choice>
        <mc:Fallback xmlns="">
          <p:sp>
            <p:nvSpPr>
              <p:cNvPr id="21" name="CuadroTexto 20">
                <a:extLst>
                  <a:ext uri="{FF2B5EF4-FFF2-40B4-BE49-F238E27FC236}">
                    <a16:creationId xmlns:a16="http://schemas.microsoft.com/office/drawing/2014/main" id="{5B49E546-E8EE-89AC-9B85-2A1228FA4F15}"/>
                  </a:ext>
                </a:extLst>
              </p:cNvPr>
              <p:cNvSpPr txBox="1">
                <a:spLocks noRot="1" noChangeAspect="1" noMove="1" noResize="1" noEditPoints="1" noAdjustHandles="1" noChangeArrowheads="1" noChangeShapeType="1" noTextEdit="1"/>
              </p:cNvSpPr>
              <p:nvPr/>
            </p:nvSpPr>
            <p:spPr>
              <a:xfrm>
                <a:off x="2345776" y="4092919"/>
                <a:ext cx="5776727" cy="615553"/>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173C1D2C-8DDA-B36F-7053-25B8819E0E45}"/>
                  </a:ext>
                </a:extLst>
              </p:cNvPr>
              <p:cNvSpPr txBox="1"/>
              <p:nvPr/>
            </p:nvSpPr>
            <p:spPr>
              <a:xfrm>
                <a:off x="1991486" y="5055292"/>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=485.59 </m:t>
                      </m:r>
                      <m:r>
                        <m:rPr>
                          <m:nor/>
                        </m:rPr>
                        <a:rPr lang="es-MX" sz="4000" b="0" i="0" smtClean="0">
                          <a:solidFill>
                            <a:schemeClr val="tx2"/>
                          </a:solidFill>
                          <a:latin typeface="Cambria Math" panose="02040503050406030204" pitchFamily="18" charset="0"/>
                        </a:rPr>
                        <m:t>J</m:t>
                      </m:r>
                    </m:oMath>
                  </m:oMathPara>
                </a14:m>
                <a:endParaRPr lang="es-MX" sz="4000" dirty="0">
                  <a:solidFill>
                    <a:schemeClr val="tx2"/>
                  </a:solidFill>
                </a:endParaRPr>
              </a:p>
            </p:txBody>
          </p:sp>
        </mc:Choice>
        <mc:Fallback xmlns="">
          <p:sp>
            <p:nvSpPr>
              <p:cNvPr id="22" name="CuadroTexto 21">
                <a:extLst>
                  <a:ext uri="{FF2B5EF4-FFF2-40B4-BE49-F238E27FC236}">
                    <a16:creationId xmlns:a16="http://schemas.microsoft.com/office/drawing/2014/main" id="{173C1D2C-8DDA-B36F-7053-25B8819E0E45}"/>
                  </a:ext>
                </a:extLst>
              </p:cNvPr>
              <p:cNvSpPr txBox="1">
                <a:spLocks noRot="1" noChangeAspect="1" noMove="1" noResize="1" noEditPoints="1" noAdjustHandles="1" noChangeArrowheads="1" noChangeShapeType="1" noTextEdit="1"/>
              </p:cNvSpPr>
              <p:nvPr/>
            </p:nvSpPr>
            <p:spPr>
              <a:xfrm>
                <a:off x="1991486" y="5055292"/>
                <a:ext cx="5776727" cy="615553"/>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98673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 calcmode="lin" valueType="num">
                                      <p:cBhvr additive="base">
                                        <p:cTn id="1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P spid="20" grpId="0" build="p"/>
      <p:bldP spid="21" grpId="0"/>
      <p:bldP spid="22"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Ejercicios de evaluación continua</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3794749"/>
          </a:xfrm>
        </p:spPr>
        <p:txBody>
          <a:bodyPr>
            <a:normAutofit fontScale="92500" lnSpcReduction="20000"/>
          </a:bodyPr>
          <a:lstStyle/>
          <a:p>
            <a:pPr marL="0" indent="0">
              <a:buNone/>
            </a:pPr>
            <a:r>
              <a:rPr lang="es-MX" sz="3600" dirty="0">
                <a:solidFill>
                  <a:schemeClr val="tx2"/>
                </a:solidFill>
              </a:rPr>
              <a:t>Para arrancar un auto de transmisión estándar “en segunda”, se necesita como mínimo recorrer 5 m de distancia.</a:t>
            </a:r>
          </a:p>
          <a:p>
            <a:pPr marL="0" indent="0">
              <a:buNone/>
            </a:pPr>
            <a:r>
              <a:rPr lang="es-MX" sz="3600" dirty="0">
                <a:solidFill>
                  <a:schemeClr val="tx2"/>
                </a:solidFill>
              </a:rPr>
              <a:t>Si entre varios amigos realizaron un trabajo de 3.5 x 10</a:t>
            </a:r>
            <a:r>
              <a:rPr lang="es-MX" sz="3600" baseline="30000" dirty="0">
                <a:solidFill>
                  <a:schemeClr val="tx2"/>
                </a:solidFill>
              </a:rPr>
              <a:t>4</a:t>
            </a:r>
            <a:r>
              <a:rPr lang="es-MX" sz="3600" dirty="0">
                <a:solidFill>
                  <a:schemeClr val="tx2"/>
                </a:solidFill>
              </a:rPr>
              <a:t> J al empujarlo:</a:t>
            </a:r>
          </a:p>
          <a:p>
            <a:pPr marL="742950" indent="-742950">
              <a:buFont typeface="+mj-lt"/>
              <a:buAutoNum type="alphaLcParenR"/>
            </a:pPr>
            <a:r>
              <a:rPr lang="es-MX" sz="3600" dirty="0">
                <a:solidFill>
                  <a:schemeClr val="tx2"/>
                </a:solidFill>
              </a:rPr>
              <a:t> ¿Lograron que el auto arrancara?</a:t>
            </a:r>
          </a:p>
          <a:p>
            <a:pPr marL="742950" indent="-742950">
              <a:buFont typeface="+mj-lt"/>
              <a:buAutoNum type="alphaLcParenR"/>
            </a:pPr>
            <a:r>
              <a:rPr lang="es-MX" sz="3600" dirty="0">
                <a:solidFill>
                  <a:schemeClr val="tx2"/>
                </a:solidFill>
              </a:rPr>
              <a:t>¿Qué trabajo se requiere exactamente para que el auto arranque?</a:t>
            </a:r>
          </a:p>
        </p:txBody>
      </p:sp>
    </p:spTree>
    <p:extLst>
      <p:ext uri="{BB962C8B-B14F-4D97-AF65-F5344CB8AC3E}">
        <p14:creationId xmlns:p14="http://schemas.microsoft.com/office/powerpoint/2010/main" val="139156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Ejercicios de evaluación continua</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a:bodyPr>
          <a:lstStyle/>
          <a:p>
            <a:pPr marL="0" indent="0">
              <a:buNone/>
            </a:pPr>
            <a:r>
              <a:rPr lang="es-MX" sz="3600" dirty="0">
                <a:solidFill>
                  <a:schemeClr val="tx2"/>
                </a:solidFill>
              </a:rPr>
              <a:t>¿Qué fuerza necesita aplicar una grúa para subir 8 niveles de 2.5 m cada uno, si desarrolla un trabajo de 1.25x10</a:t>
            </a:r>
            <a:r>
              <a:rPr lang="es-MX" sz="3600" baseline="30000" dirty="0">
                <a:solidFill>
                  <a:schemeClr val="tx2"/>
                </a:solidFill>
              </a:rPr>
              <a:t>5</a:t>
            </a:r>
            <a:r>
              <a:rPr lang="es-MX" sz="3600" dirty="0">
                <a:solidFill>
                  <a:schemeClr val="tx2"/>
                </a:solidFill>
              </a:rPr>
              <a:t> J?</a:t>
            </a:r>
          </a:p>
          <a:p>
            <a:pPr marL="0" indent="0">
              <a:buNone/>
            </a:pPr>
            <a:endParaRPr lang="es-MX" sz="3600" dirty="0">
              <a:solidFill>
                <a:schemeClr val="tx2"/>
              </a:solidFill>
            </a:endParaRPr>
          </a:p>
          <a:p>
            <a:pPr marL="0" indent="0">
              <a:buNone/>
            </a:pPr>
            <a:r>
              <a:rPr lang="es-MX" sz="3600" dirty="0">
                <a:solidFill>
                  <a:schemeClr val="tx2"/>
                </a:solidFill>
              </a:rPr>
              <a:t>Los ejercicios resueltos se enviarán en la asignación por Teams, el plazo de entrega es el lunes 12 de junio a las 8 pm. Cada ejercicio contabiliza 1 punto.</a:t>
            </a:r>
          </a:p>
        </p:txBody>
      </p:sp>
    </p:spTree>
    <p:extLst>
      <p:ext uri="{BB962C8B-B14F-4D97-AF65-F5344CB8AC3E}">
        <p14:creationId xmlns:p14="http://schemas.microsoft.com/office/powerpoint/2010/main" val="206315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Ejercicios en clase</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a:bodyPr>
          <a:lstStyle/>
          <a:p>
            <a:pPr marL="0" indent="0">
              <a:buNone/>
            </a:pPr>
            <a:r>
              <a:rPr lang="es-MX" sz="3600" dirty="0">
                <a:solidFill>
                  <a:schemeClr val="tx2"/>
                </a:solidFill>
              </a:rPr>
              <a:t>A continuación, se presentan tres ejercicios para resolver en este momento dentro de la clase.</a:t>
            </a:r>
          </a:p>
          <a:p>
            <a:pPr marL="0" indent="0">
              <a:buNone/>
            </a:pPr>
            <a:endParaRPr lang="es-MX" sz="3600" dirty="0">
              <a:solidFill>
                <a:schemeClr val="tx2"/>
              </a:solidFill>
            </a:endParaRPr>
          </a:p>
          <a:p>
            <a:pPr marL="0" indent="0">
              <a:buNone/>
            </a:pPr>
            <a:r>
              <a:rPr lang="es-MX" sz="3600" dirty="0">
                <a:solidFill>
                  <a:schemeClr val="tx2"/>
                </a:solidFill>
              </a:rPr>
              <a:t>Se organizarán de manera aleatoria pares de trabajo, quienes deberán de resolver cada ejercicio.</a:t>
            </a:r>
          </a:p>
        </p:txBody>
      </p:sp>
    </p:spTree>
    <p:extLst>
      <p:ext uri="{BB962C8B-B14F-4D97-AF65-F5344CB8AC3E}">
        <p14:creationId xmlns:p14="http://schemas.microsoft.com/office/powerpoint/2010/main" val="123354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Ejercicios en clase</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a:bodyPr>
          <a:lstStyle/>
          <a:p>
            <a:pPr marL="0" indent="0">
              <a:buNone/>
            </a:pPr>
            <a:r>
              <a:rPr lang="es-MX" sz="3600" dirty="0">
                <a:solidFill>
                  <a:schemeClr val="tx2"/>
                </a:solidFill>
              </a:rPr>
              <a:t>Se espera una colaboración de los integrantes de cada equipo, ya que esta actividad otorgará un punto de evaluación continua.</a:t>
            </a:r>
          </a:p>
          <a:p>
            <a:pPr marL="0" indent="0">
              <a:buNone/>
            </a:pPr>
            <a:endParaRPr lang="es-MX" sz="3600" dirty="0">
              <a:solidFill>
                <a:schemeClr val="tx2"/>
              </a:solidFill>
            </a:endParaRPr>
          </a:p>
          <a:p>
            <a:pPr marL="0" indent="0">
              <a:buNone/>
            </a:pPr>
            <a:r>
              <a:rPr lang="es-MX" sz="3600" dirty="0">
                <a:solidFill>
                  <a:schemeClr val="tx2"/>
                </a:solidFill>
              </a:rPr>
              <a:t>El profesor elegirá a un integrante para que indique el valor obtenido en alguno de los ejercicios.</a:t>
            </a:r>
          </a:p>
        </p:txBody>
      </p:sp>
    </p:spTree>
    <p:extLst>
      <p:ext uri="{BB962C8B-B14F-4D97-AF65-F5344CB8AC3E}">
        <p14:creationId xmlns:p14="http://schemas.microsoft.com/office/powerpoint/2010/main" val="18305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Ejercicios en clase</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a:bodyPr>
          <a:lstStyle/>
          <a:p>
            <a:pPr marL="0" indent="0">
              <a:buNone/>
            </a:pPr>
            <a:r>
              <a:rPr lang="es-MX" sz="3600" dirty="0">
                <a:solidFill>
                  <a:schemeClr val="tx2"/>
                </a:solidFill>
              </a:rPr>
              <a:t>El equipo contará con 8 minutos para resolver los tres ejercicios.</a:t>
            </a:r>
          </a:p>
          <a:p>
            <a:pPr marL="0" indent="0">
              <a:buNone/>
            </a:pPr>
            <a:endParaRPr lang="es-MX" sz="3600" dirty="0">
              <a:solidFill>
                <a:schemeClr val="tx2"/>
              </a:solidFill>
            </a:endParaRPr>
          </a:p>
          <a:p>
            <a:pPr marL="0" indent="0">
              <a:buNone/>
            </a:pPr>
            <a:r>
              <a:rPr lang="es-MX" sz="3600" dirty="0">
                <a:solidFill>
                  <a:schemeClr val="tx2"/>
                </a:solidFill>
              </a:rPr>
              <a:t>Se recomienda que tengan a la mano: lápiz, cuaderno y una calculadora.</a:t>
            </a:r>
          </a:p>
        </p:txBody>
      </p:sp>
    </p:spTree>
    <p:extLst>
      <p:ext uri="{BB962C8B-B14F-4D97-AF65-F5344CB8AC3E}">
        <p14:creationId xmlns:p14="http://schemas.microsoft.com/office/powerpoint/2010/main" val="130240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Ejercicios en clase</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fontScale="92500" lnSpcReduction="10000"/>
          </a:bodyPr>
          <a:lstStyle/>
          <a:p>
            <a:pPr marL="742950" indent="-742950">
              <a:buFont typeface="+mj-lt"/>
              <a:buAutoNum type="arabicPeriod"/>
            </a:pPr>
            <a:r>
              <a:rPr lang="es-MX" sz="3600" dirty="0">
                <a:solidFill>
                  <a:schemeClr val="tx2"/>
                </a:solidFill>
              </a:rPr>
              <a:t>Un trabajador retira de un pozo un cubo de 20 kg a velocidad constante y realiza un trabajo de 8 J. ¿Cuál es la profundidad del pozo?</a:t>
            </a:r>
          </a:p>
          <a:p>
            <a:pPr marL="742950" indent="-742950">
              <a:buFont typeface="+mj-lt"/>
              <a:buAutoNum type="arabicPeriod"/>
            </a:pPr>
            <a:r>
              <a:rPr lang="es-MX" sz="3600" dirty="0">
                <a:solidFill>
                  <a:schemeClr val="tx2"/>
                </a:solidFill>
              </a:rPr>
              <a:t>Un motor de automóvil transmite una fuerza de    3700 N, provocando un desplazamiento de 50 m. ¿Cuál es el valor del trabajo mecánico?</a:t>
            </a:r>
          </a:p>
          <a:p>
            <a:pPr marL="742950" indent="-742950">
              <a:buFont typeface="+mj-lt"/>
              <a:buAutoNum type="arabicPeriod"/>
            </a:pPr>
            <a:r>
              <a:rPr lang="es-MX" sz="3600" dirty="0">
                <a:solidFill>
                  <a:schemeClr val="tx2"/>
                </a:solidFill>
              </a:rPr>
              <a:t>Juan empuja con todas sus fuerzas una barda, pero ésta no se mueve. ¿Juan realiza un trabajo? Justifica tu respuesta.</a:t>
            </a:r>
          </a:p>
        </p:txBody>
      </p:sp>
    </p:spTree>
    <p:extLst>
      <p:ext uri="{BB962C8B-B14F-4D97-AF65-F5344CB8AC3E}">
        <p14:creationId xmlns:p14="http://schemas.microsoft.com/office/powerpoint/2010/main" val="130789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3C325D-0F88-5F19-2F6E-9BD9F437E051}"/>
              </a:ext>
            </a:extLst>
          </p:cNvPr>
          <p:cNvSpPr>
            <a:spLocks noGrp="1"/>
          </p:cNvSpPr>
          <p:nvPr>
            <p:ph type="title"/>
          </p:nvPr>
        </p:nvSpPr>
        <p:spPr/>
        <p:txBody>
          <a:bodyPr/>
          <a:lstStyle/>
          <a:p>
            <a:r>
              <a:rPr lang="es-MX" dirty="0"/>
              <a:t>La energía en física</a:t>
            </a:r>
          </a:p>
        </p:txBody>
      </p:sp>
      <p:sp>
        <p:nvSpPr>
          <p:cNvPr id="3" name="Marcador de texto 2">
            <a:extLst>
              <a:ext uri="{FF2B5EF4-FFF2-40B4-BE49-F238E27FC236}">
                <a16:creationId xmlns:a16="http://schemas.microsoft.com/office/drawing/2014/main" id="{A040EECF-52A8-7651-7C95-4430EB72552D}"/>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306971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Concepto de energía</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a:bodyPr>
          <a:lstStyle/>
          <a:p>
            <a:pPr marL="0" indent="0">
              <a:buNone/>
            </a:pPr>
            <a:r>
              <a:rPr lang="es-MX" sz="3600" dirty="0">
                <a:solidFill>
                  <a:schemeClr val="tx2"/>
                </a:solidFill>
              </a:rPr>
              <a:t>La </a:t>
            </a:r>
            <a:r>
              <a:rPr lang="es-MX" sz="3600" dirty="0">
                <a:solidFill>
                  <a:srgbClr val="FF0000"/>
                </a:solidFill>
              </a:rPr>
              <a:t>energía</a:t>
            </a:r>
            <a:r>
              <a:rPr lang="es-MX" sz="3600" dirty="0">
                <a:solidFill>
                  <a:schemeClr val="tx2"/>
                </a:solidFill>
              </a:rPr>
              <a:t> es la capacidad para desarrollar un trabajo.</a:t>
            </a:r>
          </a:p>
          <a:p>
            <a:pPr marL="0" indent="0">
              <a:buNone/>
            </a:pPr>
            <a:endParaRPr lang="es-MX" sz="3600" dirty="0">
              <a:solidFill>
                <a:schemeClr val="tx2"/>
              </a:solidFill>
            </a:endParaRPr>
          </a:p>
          <a:p>
            <a:pPr marL="0" indent="0">
              <a:buNone/>
            </a:pPr>
            <a:r>
              <a:rPr lang="es-MX" sz="3600" dirty="0">
                <a:solidFill>
                  <a:schemeClr val="tx2"/>
                </a:solidFill>
              </a:rPr>
              <a:t>Su unidad son los Joules (J)</a:t>
            </a:r>
          </a:p>
        </p:txBody>
      </p:sp>
    </p:spTree>
    <p:extLst>
      <p:ext uri="{BB962C8B-B14F-4D97-AF65-F5344CB8AC3E}">
        <p14:creationId xmlns:p14="http://schemas.microsoft.com/office/powerpoint/2010/main" val="244988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Primera Ley de Newton</a:t>
            </a:r>
          </a:p>
        </p:txBody>
      </p:sp>
      <p:sp>
        <p:nvSpPr>
          <p:cNvPr id="14" name="Marcador de contenido 2"/>
          <p:cNvSpPr>
            <a:spLocks noGrp="1"/>
          </p:cNvSpPr>
          <p:nvPr>
            <p:ph idx="1"/>
          </p:nvPr>
        </p:nvSpPr>
        <p:spPr/>
        <p:txBody>
          <a:bodyPr rtlCol="0">
            <a:noAutofit/>
          </a:bodyPr>
          <a:lstStyle/>
          <a:p>
            <a:pPr marL="0" indent="0" rtl="0">
              <a:buNone/>
            </a:pPr>
            <a:r>
              <a:rPr lang="es-MX" sz="4000" dirty="0">
                <a:solidFill>
                  <a:schemeClr val="tx2"/>
                </a:solidFill>
              </a:rPr>
              <a:t>La tendencia de un cuerpo a seguir moviéndose una vez iniciado su movimiento es resultado de una propiedad llamada </a:t>
            </a:r>
            <a:r>
              <a:rPr lang="es-MX" sz="4000" b="1" dirty="0">
                <a:solidFill>
                  <a:srgbClr val="7030A0"/>
                </a:solidFill>
              </a:rPr>
              <a:t>inercia</a:t>
            </a:r>
            <a:r>
              <a:rPr lang="es-MX" sz="4000" dirty="0">
                <a:solidFill>
                  <a:schemeClr val="tx2"/>
                </a:solidFill>
              </a:rPr>
              <a:t>.</a:t>
            </a:r>
          </a:p>
        </p:txBody>
      </p:sp>
    </p:spTree>
    <p:extLst>
      <p:ext uri="{BB962C8B-B14F-4D97-AF65-F5344CB8AC3E}">
        <p14:creationId xmlns:p14="http://schemas.microsoft.com/office/powerpoint/2010/main" val="13862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Concepto de energía</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11090788" cy="4343390"/>
          </a:xfrm>
        </p:spPr>
        <p:txBody>
          <a:bodyPr>
            <a:normAutofit/>
          </a:bodyPr>
          <a:lstStyle/>
          <a:p>
            <a:pPr marL="0" indent="0">
              <a:buNone/>
            </a:pPr>
            <a:r>
              <a:rPr lang="es-MX" sz="3600" dirty="0">
                <a:solidFill>
                  <a:schemeClr val="tx2"/>
                </a:solidFill>
              </a:rPr>
              <a:t>La energía que existe en el Universo es </a:t>
            </a:r>
            <a:r>
              <a:rPr lang="es-MX" sz="3600" b="1" dirty="0">
                <a:solidFill>
                  <a:srgbClr val="002060"/>
                </a:solidFill>
              </a:rPr>
              <a:t>constante</a:t>
            </a:r>
            <a:r>
              <a:rPr lang="es-MX" sz="3600" dirty="0">
                <a:solidFill>
                  <a:schemeClr val="tx2"/>
                </a:solidFill>
              </a:rPr>
              <a:t>, es decir, su cantidad total no aumenta ni disminuye.</a:t>
            </a:r>
          </a:p>
          <a:p>
            <a:pPr marL="0" indent="0">
              <a:buNone/>
            </a:pPr>
            <a:endParaRPr lang="es-MX" sz="3600" dirty="0">
              <a:solidFill>
                <a:schemeClr val="tx2"/>
              </a:solidFill>
            </a:endParaRPr>
          </a:p>
          <a:p>
            <a:pPr marL="0" indent="0">
              <a:buNone/>
            </a:pPr>
            <a:r>
              <a:rPr lang="es-MX" sz="3600" dirty="0">
                <a:solidFill>
                  <a:schemeClr val="tx2"/>
                </a:solidFill>
              </a:rPr>
              <a:t>Ley de conservación de la energía:</a:t>
            </a:r>
          </a:p>
          <a:p>
            <a:pPr marL="0" indent="0">
              <a:buNone/>
            </a:pPr>
            <a:r>
              <a:rPr lang="es-MX" sz="3600" dirty="0">
                <a:solidFill>
                  <a:schemeClr val="tx2"/>
                </a:solidFill>
              </a:rPr>
              <a:t>	“La energía existente en el Universo no se crea ni se 	destruye, sólo se transforma.”</a:t>
            </a:r>
          </a:p>
        </p:txBody>
      </p:sp>
    </p:spTree>
    <p:extLst>
      <p:ext uri="{BB962C8B-B14F-4D97-AF65-F5344CB8AC3E}">
        <p14:creationId xmlns:p14="http://schemas.microsoft.com/office/powerpoint/2010/main" val="76049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Manifestaciones de la energía</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6041431" cy="4343390"/>
          </a:xfrm>
        </p:spPr>
        <p:txBody>
          <a:bodyPr>
            <a:normAutofit/>
          </a:bodyPr>
          <a:lstStyle/>
          <a:p>
            <a:pPr marL="0" indent="0">
              <a:buNone/>
            </a:pPr>
            <a:r>
              <a:rPr lang="es-MX" sz="3600" dirty="0">
                <a:solidFill>
                  <a:schemeClr val="tx2"/>
                </a:solidFill>
              </a:rPr>
              <a:t>Energía calorífica o térmica:</a:t>
            </a:r>
          </a:p>
          <a:p>
            <a:pPr marL="0" indent="0">
              <a:buNone/>
            </a:pPr>
            <a:endParaRPr lang="es-MX" sz="3600" dirty="0">
              <a:solidFill>
                <a:schemeClr val="tx2"/>
              </a:solidFill>
            </a:endParaRPr>
          </a:p>
          <a:p>
            <a:pPr marL="0" indent="0">
              <a:buNone/>
            </a:pPr>
            <a:r>
              <a:rPr lang="es-MX" sz="3600" dirty="0">
                <a:solidFill>
                  <a:schemeClr val="tx2"/>
                </a:solidFill>
              </a:rPr>
              <a:t>Se produce por la combustión de carbón, madera,  petróleo, gas natural, gasolina y otros combustibles.</a:t>
            </a:r>
          </a:p>
          <a:p>
            <a:pPr marL="0" indent="0">
              <a:buNone/>
            </a:pPr>
            <a:endParaRPr lang="es-MX" sz="3600" dirty="0">
              <a:solidFill>
                <a:schemeClr val="tx2"/>
              </a:solidFill>
            </a:endParaRPr>
          </a:p>
        </p:txBody>
      </p:sp>
      <p:pic>
        <p:nvPicPr>
          <p:cNvPr id="4" name="Imagen 3" descr="Un dibujo de una persona&#10;&#10;Descripción generada automáticamente con confianza baja">
            <a:extLst>
              <a:ext uri="{FF2B5EF4-FFF2-40B4-BE49-F238E27FC236}">
                <a16:creationId xmlns:a16="http://schemas.microsoft.com/office/drawing/2014/main" id="{71197E6A-DB61-8DEB-371B-DEBC4759F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5009" y="2941320"/>
            <a:ext cx="4844708" cy="3017615"/>
          </a:xfrm>
          <a:prstGeom prst="rect">
            <a:avLst/>
          </a:prstGeom>
        </p:spPr>
      </p:pic>
    </p:spTree>
    <p:extLst>
      <p:ext uri="{BB962C8B-B14F-4D97-AF65-F5344CB8AC3E}">
        <p14:creationId xmlns:p14="http://schemas.microsoft.com/office/powerpoint/2010/main" val="139306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Manifestaciones de la energía</a:t>
            </a:r>
          </a:p>
        </p:txBody>
      </p:sp>
      <p:sp>
        <p:nvSpPr>
          <p:cNvPr id="2" name="Marcador de contenido 10">
            <a:extLst>
              <a:ext uri="{FF2B5EF4-FFF2-40B4-BE49-F238E27FC236}">
                <a16:creationId xmlns:a16="http://schemas.microsoft.com/office/drawing/2014/main" id="{7B113CC5-E830-F4CA-7470-6F1EDBCD28B8}"/>
              </a:ext>
            </a:extLst>
          </p:cNvPr>
          <p:cNvSpPr>
            <a:spLocks noGrp="1"/>
          </p:cNvSpPr>
          <p:nvPr>
            <p:ph idx="1"/>
          </p:nvPr>
        </p:nvSpPr>
        <p:spPr>
          <a:xfrm>
            <a:off x="648929" y="2296561"/>
            <a:ext cx="6041431" cy="4343390"/>
          </a:xfrm>
        </p:spPr>
        <p:txBody>
          <a:bodyPr>
            <a:normAutofit fontScale="92500"/>
          </a:bodyPr>
          <a:lstStyle/>
          <a:p>
            <a:pPr marL="0" indent="0">
              <a:buNone/>
            </a:pPr>
            <a:r>
              <a:rPr lang="es-MX" sz="3600" dirty="0">
                <a:solidFill>
                  <a:schemeClr val="tx2"/>
                </a:solidFill>
              </a:rPr>
              <a:t>Energía eléctrica:</a:t>
            </a:r>
          </a:p>
          <a:p>
            <a:pPr marL="0" indent="0">
              <a:buNone/>
            </a:pPr>
            <a:endParaRPr lang="es-MX" sz="3600" dirty="0">
              <a:solidFill>
                <a:schemeClr val="tx2"/>
              </a:solidFill>
            </a:endParaRPr>
          </a:p>
          <a:p>
            <a:pPr marL="0" indent="0">
              <a:buNone/>
            </a:pPr>
            <a:r>
              <a:rPr lang="es-MX" sz="3600" dirty="0">
                <a:solidFill>
                  <a:schemeClr val="tx2"/>
                </a:solidFill>
              </a:rPr>
              <a:t>Se obtiene de generadores eléctricos, pilas secas, acumuladores, pilas solares; se utiliza para producir movimiento, generar luz, calor y magnetismo.</a:t>
            </a:r>
          </a:p>
          <a:p>
            <a:pPr marL="0" indent="0">
              <a:buNone/>
            </a:pPr>
            <a:endParaRPr lang="es-MX" sz="3600" dirty="0">
              <a:solidFill>
                <a:schemeClr val="tx2"/>
              </a:solidFill>
            </a:endParaRPr>
          </a:p>
        </p:txBody>
      </p:sp>
      <p:pic>
        <p:nvPicPr>
          <p:cNvPr id="5" name="Imagen 4" descr="Imagen que contiene objeto, tabla, lentes, taza&#10;&#10;Descripción generada automáticamente">
            <a:extLst>
              <a:ext uri="{FF2B5EF4-FFF2-40B4-BE49-F238E27FC236}">
                <a16:creationId xmlns:a16="http://schemas.microsoft.com/office/drawing/2014/main" id="{0D0FD3B8-5DEB-452C-8E1C-5AF355055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691" y="2877581"/>
            <a:ext cx="4762500" cy="3181350"/>
          </a:xfrm>
          <a:prstGeom prst="rect">
            <a:avLst/>
          </a:prstGeom>
        </p:spPr>
      </p:pic>
    </p:spTree>
    <p:extLst>
      <p:ext uri="{BB962C8B-B14F-4D97-AF65-F5344CB8AC3E}">
        <p14:creationId xmlns:p14="http://schemas.microsoft.com/office/powerpoint/2010/main" val="33422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Segunda Ley de Newton</a:t>
            </a:r>
          </a:p>
        </p:txBody>
      </p:sp>
      <p:sp>
        <p:nvSpPr>
          <p:cNvPr id="14" name="Marcador de contenido 2"/>
          <p:cNvSpPr>
            <a:spLocks noGrp="1"/>
          </p:cNvSpPr>
          <p:nvPr>
            <p:ph idx="1"/>
          </p:nvPr>
        </p:nvSpPr>
        <p:spPr/>
        <p:txBody>
          <a:bodyPr rtlCol="0">
            <a:noAutofit/>
          </a:bodyPr>
          <a:lstStyle/>
          <a:p>
            <a:pPr marL="0" indent="0" rtl="0">
              <a:buNone/>
            </a:pPr>
            <a:r>
              <a:rPr lang="es-MX" sz="4000" dirty="0">
                <a:solidFill>
                  <a:schemeClr val="tx2"/>
                </a:solidFill>
              </a:rPr>
              <a:t>Si una fuerza externa neta actúa sobre un cuerpo, éste se acelera.</a:t>
            </a:r>
          </a:p>
          <a:p>
            <a:pPr marL="0" indent="0" rtl="0">
              <a:buNone/>
            </a:pPr>
            <a:endParaRPr lang="es-MX" sz="4000" dirty="0">
              <a:solidFill>
                <a:schemeClr val="tx2"/>
              </a:solidFill>
            </a:endParaRPr>
          </a:p>
          <a:p>
            <a:pPr marL="0" indent="0" rtl="0">
              <a:buNone/>
            </a:pPr>
            <a:r>
              <a:rPr lang="es-MX" sz="4000" dirty="0">
                <a:solidFill>
                  <a:schemeClr val="tx2"/>
                </a:solidFill>
              </a:rPr>
              <a:t>La dirección de aceleración es la misma que la dirección de la fuerza neta. </a:t>
            </a:r>
          </a:p>
        </p:txBody>
      </p:sp>
    </p:spTree>
    <p:extLst>
      <p:ext uri="{BB962C8B-B14F-4D97-AF65-F5344CB8AC3E}">
        <p14:creationId xmlns:p14="http://schemas.microsoft.com/office/powerpoint/2010/main" val="237027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Segunda Ley de Newton</a:t>
            </a:r>
          </a:p>
        </p:txBody>
      </p:sp>
      <p:sp>
        <p:nvSpPr>
          <p:cNvPr id="14" name="Marcador de contenido 2"/>
          <p:cNvSpPr>
            <a:spLocks noGrp="1"/>
          </p:cNvSpPr>
          <p:nvPr>
            <p:ph idx="1"/>
          </p:nvPr>
        </p:nvSpPr>
        <p:spPr>
          <a:xfrm>
            <a:off x="1280160" y="2190750"/>
            <a:ext cx="9628632" cy="1621596"/>
          </a:xfrm>
        </p:spPr>
        <p:txBody>
          <a:bodyPr rtlCol="0">
            <a:noAutofit/>
          </a:bodyPr>
          <a:lstStyle/>
          <a:p>
            <a:pPr marL="0" indent="0" rtl="0">
              <a:buNone/>
            </a:pPr>
            <a:r>
              <a:rPr lang="es-MX" sz="4000" dirty="0">
                <a:solidFill>
                  <a:schemeClr val="tx2"/>
                </a:solidFill>
              </a:rPr>
              <a:t>El vector de fuerza neta es igual a la masa del cuerpo multiplicada por su aceleración.</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3F631900-1C37-856C-A5F9-9F869BE40400}"/>
                  </a:ext>
                </a:extLst>
              </p:cNvPr>
              <p:cNvSpPr txBox="1"/>
              <p:nvPr/>
            </p:nvSpPr>
            <p:spPr>
              <a:xfrm>
                <a:off x="4417255" y="4174640"/>
                <a:ext cx="2363276" cy="828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4800" b="0" i="1" smtClean="0">
                              <a:solidFill>
                                <a:schemeClr val="tx2"/>
                              </a:solidFill>
                              <a:latin typeface="Cambria Math" panose="02040503050406030204" pitchFamily="18" charset="0"/>
                            </a:rPr>
                          </m:ctrlPr>
                        </m:accPr>
                        <m:e>
                          <m:r>
                            <a:rPr lang="es-MX" sz="4800" b="0" i="1" smtClean="0">
                              <a:solidFill>
                                <a:schemeClr val="tx2"/>
                              </a:solidFill>
                              <a:latin typeface="Cambria Math" panose="02040503050406030204" pitchFamily="18" charset="0"/>
                            </a:rPr>
                            <m:t>𝐹</m:t>
                          </m:r>
                        </m:e>
                      </m:acc>
                      <m:r>
                        <a:rPr lang="es-MX" sz="4800" b="0" i="1" smtClean="0">
                          <a:solidFill>
                            <a:schemeClr val="tx2"/>
                          </a:solidFill>
                          <a:latin typeface="Cambria Math" panose="02040503050406030204" pitchFamily="18" charset="0"/>
                        </a:rPr>
                        <m:t>=</m:t>
                      </m:r>
                      <m:r>
                        <a:rPr lang="es-MX" sz="4800" b="0" i="1" smtClean="0">
                          <a:solidFill>
                            <a:schemeClr val="tx2"/>
                          </a:solidFill>
                          <a:latin typeface="Cambria Math" panose="02040503050406030204" pitchFamily="18" charset="0"/>
                        </a:rPr>
                        <m:t>𝑚</m:t>
                      </m:r>
                      <m:r>
                        <a:rPr lang="es-MX" sz="4800" b="0" i="1" smtClean="0">
                          <a:solidFill>
                            <a:schemeClr val="tx2"/>
                          </a:solidFill>
                          <a:latin typeface="Cambria Math" panose="02040503050406030204" pitchFamily="18" charset="0"/>
                        </a:rPr>
                        <m:t> </m:t>
                      </m:r>
                      <m:acc>
                        <m:accPr>
                          <m:chr m:val="⃗"/>
                          <m:ctrlPr>
                            <a:rPr lang="es-MX" sz="4800" b="0" i="1" smtClean="0">
                              <a:solidFill>
                                <a:schemeClr val="tx2"/>
                              </a:solidFill>
                              <a:latin typeface="Cambria Math" panose="02040503050406030204" pitchFamily="18" charset="0"/>
                            </a:rPr>
                          </m:ctrlPr>
                        </m:accPr>
                        <m:e>
                          <m:r>
                            <a:rPr lang="es-MX" sz="4800" i="1">
                              <a:solidFill>
                                <a:schemeClr val="tx2"/>
                              </a:solidFill>
                              <a:latin typeface="Cambria Math" panose="02040503050406030204" pitchFamily="18" charset="0"/>
                            </a:rPr>
                            <m:t>𝑎</m:t>
                          </m:r>
                        </m:e>
                      </m:acc>
                    </m:oMath>
                  </m:oMathPara>
                </a14:m>
                <a:endParaRPr lang="es-MX" sz="4800" dirty="0">
                  <a:solidFill>
                    <a:schemeClr val="tx2"/>
                  </a:solidFill>
                </a:endParaRPr>
              </a:p>
            </p:txBody>
          </p:sp>
        </mc:Choice>
        <mc:Fallback xmlns="">
          <p:sp>
            <p:nvSpPr>
              <p:cNvPr id="2" name="CuadroTexto 1">
                <a:extLst>
                  <a:ext uri="{FF2B5EF4-FFF2-40B4-BE49-F238E27FC236}">
                    <a16:creationId xmlns:a16="http://schemas.microsoft.com/office/drawing/2014/main" id="{3F631900-1C37-856C-A5F9-9F869BE40400}"/>
                  </a:ext>
                </a:extLst>
              </p:cNvPr>
              <p:cNvSpPr txBox="1">
                <a:spLocks noRot="1" noChangeAspect="1" noMove="1" noResize="1" noEditPoints="1" noAdjustHandles="1" noChangeArrowheads="1" noChangeShapeType="1" noTextEdit="1"/>
              </p:cNvSpPr>
              <p:nvPr/>
            </p:nvSpPr>
            <p:spPr>
              <a:xfrm>
                <a:off x="4417255" y="4174640"/>
                <a:ext cx="2363276" cy="828304"/>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6433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Segunda Ley de Newton</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3F631900-1C37-856C-A5F9-9F869BE40400}"/>
                  </a:ext>
                </a:extLst>
              </p:cNvPr>
              <p:cNvSpPr txBox="1"/>
              <p:nvPr/>
            </p:nvSpPr>
            <p:spPr>
              <a:xfrm>
                <a:off x="4431323" y="2345840"/>
                <a:ext cx="2363276" cy="828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4800" b="0" i="1" smtClean="0">
                              <a:solidFill>
                                <a:schemeClr val="tx2"/>
                              </a:solidFill>
                              <a:latin typeface="Cambria Math" panose="02040503050406030204" pitchFamily="18" charset="0"/>
                            </a:rPr>
                          </m:ctrlPr>
                        </m:accPr>
                        <m:e>
                          <m:r>
                            <a:rPr lang="es-MX" sz="4800" b="0" i="1" smtClean="0">
                              <a:solidFill>
                                <a:schemeClr val="tx2"/>
                              </a:solidFill>
                              <a:latin typeface="Cambria Math" panose="02040503050406030204" pitchFamily="18" charset="0"/>
                            </a:rPr>
                            <m:t>𝐹</m:t>
                          </m:r>
                        </m:e>
                      </m:acc>
                      <m:r>
                        <a:rPr lang="es-MX" sz="4800" b="0" i="1" smtClean="0">
                          <a:solidFill>
                            <a:schemeClr val="tx2"/>
                          </a:solidFill>
                          <a:latin typeface="Cambria Math" panose="02040503050406030204" pitchFamily="18" charset="0"/>
                        </a:rPr>
                        <m:t>=</m:t>
                      </m:r>
                      <m:r>
                        <a:rPr lang="es-MX" sz="4800" b="0" i="1" smtClean="0">
                          <a:solidFill>
                            <a:schemeClr val="tx2"/>
                          </a:solidFill>
                          <a:latin typeface="Cambria Math" panose="02040503050406030204" pitchFamily="18" charset="0"/>
                        </a:rPr>
                        <m:t>𝑚</m:t>
                      </m:r>
                      <m:r>
                        <a:rPr lang="es-MX" sz="4800" b="0" i="1" smtClean="0">
                          <a:solidFill>
                            <a:schemeClr val="tx2"/>
                          </a:solidFill>
                          <a:latin typeface="Cambria Math" panose="02040503050406030204" pitchFamily="18" charset="0"/>
                        </a:rPr>
                        <m:t> </m:t>
                      </m:r>
                      <m:acc>
                        <m:accPr>
                          <m:chr m:val="⃗"/>
                          <m:ctrlPr>
                            <a:rPr lang="es-MX" sz="4800" b="0" i="1" smtClean="0">
                              <a:solidFill>
                                <a:schemeClr val="tx2"/>
                              </a:solidFill>
                              <a:latin typeface="Cambria Math" panose="02040503050406030204" pitchFamily="18" charset="0"/>
                            </a:rPr>
                          </m:ctrlPr>
                        </m:accPr>
                        <m:e>
                          <m:r>
                            <a:rPr lang="es-MX" sz="4800" i="1">
                              <a:solidFill>
                                <a:schemeClr val="tx2"/>
                              </a:solidFill>
                              <a:latin typeface="Cambria Math" panose="02040503050406030204" pitchFamily="18" charset="0"/>
                            </a:rPr>
                            <m:t>𝑎</m:t>
                          </m:r>
                        </m:e>
                      </m:acc>
                    </m:oMath>
                  </m:oMathPara>
                </a14:m>
                <a:endParaRPr lang="es-MX" sz="4800" dirty="0">
                  <a:solidFill>
                    <a:schemeClr val="tx2"/>
                  </a:solidFill>
                </a:endParaRPr>
              </a:p>
            </p:txBody>
          </p:sp>
        </mc:Choice>
        <mc:Fallback xmlns="">
          <p:sp>
            <p:nvSpPr>
              <p:cNvPr id="2" name="CuadroTexto 1">
                <a:extLst>
                  <a:ext uri="{FF2B5EF4-FFF2-40B4-BE49-F238E27FC236}">
                    <a16:creationId xmlns:a16="http://schemas.microsoft.com/office/drawing/2014/main" id="{3F631900-1C37-856C-A5F9-9F869BE40400}"/>
                  </a:ext>
                </a:extLst>
              </p:cNvPr>
              <p:cNvSpPr txBox="1">
                <a:spLocks noRot="1" noChangeAspect="1" noMove="1" noResize="1" noEditPoints="1" noAdjustHandles="1" noChangeArrowheads="1" noChangeShapeType="1" noTextEdit="1"/>
              </p:cNvSpPr>
              <p:nvPr/>
            </p:nvSpPr>
            <p:spPr>
              <a:xfrm>
                <a:off x="4431323" y="2345840"/>
                <a:ext cx="2363276" cy="828304"/>
              </a:xfrm>
              <a:prstGeom prst="rect">
                <a:avLst/>
              </a:prstGeom>
              <a:blipFill>
                <a:blip r:embed="rId3"/>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C0B4DB79-AE34-377B-B1A5-A54EE473DD2F}"/>
              </a:ext>
            </a:extLst>
          </p:cNvPr>
          <p:cNvSpPr txBox="1"/>
          <p:nvPr/>
        </p:nvSpPr>
        <p:spPr>
          <a:xfrm>
            <a:off x="872196" y="3946333"/>
            <a:ext cx="10686943" cy="1938992"/>
          </a:xfrm>
          <a:prstGeom prst="rect">
            <a:avLst/>
          </a:prstGeom>
          <a:noFill/>
        </p:spPr>
        <p:txBody>
          <a:bodyPr wrap="square" rtlCol="0">
            <a:spAutoFit/>
          </a:bodyPr>
          <a:lstStyle/>
          <a:p>
            <a:pPr algn="l"/>
            <a:r>
              <a:rPr lang="es-MX" sz="4000" dirty="0">
                <a:solidFill>
                  <a:schemeClr val="tx2"/>
                </a:solidFill>
              </a:rPr>
              <a:t>La segunda ley de Newton es una ley fundamental de la naturaleza, la relación básica entre fuerza y movimiento.</a:t>
            </a:r>
          </a:p>
        </p:txBody>
      </p:sp>
    </p:spTree>
    <p:extLst>
      <p:ext uri="{BB962C8B-B14F-4D97-AF65-F5344CB8AC3E}">
        <p14:creationId xmlns:p14="http://schemas.microsoft.com/office/powerpoint/2010/main" val="278037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Ejemplo de la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3785652"/>
          </a:xfrm>
          <a:prstGeom prst="rect">
            <a:avLst/>
          </a:prstGeom>
          <a:noFill/>
        </p:spPr>
        <p:txBody>
          <a:bodyPr wrap="square" rtlCol="0">
            <a:spAutoFit/>
          </a:bodyPr>
          <a:lstStyle/>
          <a:p>
            <a:pPr algn="l"/>
            <a:r>
              <a:rPr lang="es-MX" sz="4000" dirty="0">
                <a:solidFill>
                  <a:schemeClr val="tx2"/>
                </a:solidFill>
              </a:rPr>
              <a:t>Un trabajador aplica una fuerza horizontal constante con magnitud de 20 N a una caja con masa de 40 kg que descansa en un piso plano con</a:t>
            </a:r>
          </a:p>
          <a:p>
            <a:pPr algn="l"/>
            <a:r>
              <a:rPr lang="es-MX" sz="4000" dirty="0">
                <a:solidFill>
                  <a:schemeClr val="tx2"/>
                </a:solidFill>
              </a:rPr>
              <a:t>fricción despreciable.</a:t>
            </a:r>
          </a:p>
          <a:p>
            <a:pPr algn="l"/>
            <a:endParaRPr lang="es-MX" sz="4000" dirty="0">
              <a:solidFill>
                <a:schemeClr val="tx2"/>
              </a:solidFill>
            </a:endParaRPr>
          </a:p>
          <a:p>
            <a:pPr algn="l"/>
            <a:r>
              <a:rPr lang="es-MX" sz="4000" dirty="0">
                <a:solidFill>
                  <a:schemeClr val="tx2"/>
                </a:solidFill>
              </a:rPr>
              <a:t>¿Qué aceleración experimenta la caja?.</a:t>
            </a:r>
          </a:p>
        </p:txBody>
      </p:sp>
    </p:spTree>
    <p:extLst>
      <p:ext uri="{BB962C8B-B14F-4D97-AF65-F5344CB8AC3E}">
        <p14:creationId xmlns:p14="http://schemas.microsoft.com/office/powerpoint/2010/main" val="48382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Ejemplo de la Segunda Ley de Newton</a:t>
            </a:r>
          </a:p>
        </p:txBody>
      </p:sp>
      <p:pic>
        <p:nvPicPr>
          <p:cNvPr id="4" name="Imagen 3" descr="Diagrama, Esquemático&#10;&#10;Descripción generada automáticamente">
            <a:extLst>
              <a:ext uri="{FF2B5EF4-FFF2-40B4-BE49-F238E27FC236}">
                <a16:creationId xmlns:a16="http://schemas.microsoft.com/office/drawing/2014/main" id="{00931886-C0C0-8DC1-2DEA-4E1B33A6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69" y="2631906"/>
            <a:ext cx="7278745" cy="3621267"/>
          </a:xfrm>
          <a:prstGeom prst="rect">
            <a:avLst/>
          </a:prstGeom>
        </p:spPr>
      </p:pic>
    </p:spTree>
    <p:extLst>
      <p:ext uri="{BB962C8B-B14F-4D97-AF65-F5344CB8AC3E}">
        <p14:creationId xmlns:p14="http://schemas.microsoft.com/office/powerpoint/2010/main" val="120321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Ejemplo de la Segunda Ley de Newton</a:t>
            </a:r>
          </a:p>
        </p:txBody>
      </p:sp>
      <p:pic>
        <p:nvPicPr>
          <p:cNvPr id="4" name="Imagen 3" descr="Diagrama, Esquemático&#10;&#10;Descripción generada automáticamente">
            <a:extLst>
              <a:ext uri="{FF2B5EF4-FFF2-40B4-BE49-F238E27FC236}">
                <a16:creationId xmlns:a16="http://schemas.microsoft.com/office/drawing/2014/main" id="{00931886-C0C0-8DC1-2DEA-4E1B33A6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69" y="2631906"/>
            <a:ext cx="7278745" cy="3621267"/>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3E74EA6-8D6D-F7C3-EA41-2DDE0AA6ABE0}"/>
                  </a:ext>
                </a:extLst>
              </p:cNvPr>
              <p:cNvSpPr txBox="1"/>
              <p:nvPr/>
            </p:nvSpPr>
            <p:spPr>
              <a:xfrm>
                <a:off x="5683461" y="2282483"/>
                <a:ext cx="1727974" cy="92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𝑎</m:t>
                      </m:r>
                      <m:r>
                        <a:rPr lang="es-MX" sz="3200" b="0" i="1" smtClean="0">
                          <a:solidFill>
                            <a:schemeClr val="tx2"/>
                          </a:solidFill>
                          <a:latin typeface="Cambria Math" panose="02040503050406030204" pitchFamily="18" charset="0"/>
                        </a:rPr>
                        <m:t>= </m:t>
                      </m:r>
                      <m:f>
                        <m:fPr>
                          <m:ctrlPr>
                            <a:rPr lang="es-MX" sz="3200" b="0" i="1" smtClean="0">
                              <a:solidFill>
                                <a:schemeClr val="tx2"/>
                              </a:solidFill>
                              <a:latin typeface="Cambria Math" panose="02040503050406030204" pitchFamily="18" charset="0"/>
                            </a:rPr>
                          </m:ctrlPr>
                        </m:fPr>
                        <m:num>
                          <m:r>
                            <a:rPr lang="es-MX" sz="3200" b="0" i="1" smtClean="0">
                              <a:solidFill>
                                <a:schemeClr val="tx2"/>
                              </a:solidFill>
                              <a:latin typeface="Cambria Math" panose="02040503050406030204" pitchFamily="18" charset="0"/>
                            </a:rPr>
                            <m:t>𝐹</m:t>
                          </m:r>
                        </m:num>
                        <m:den>
                          <m:r>
                            <a:rPr lang="es-MX" sz="3200" b="0" i="1" smtClean="0">
                              <a:solidFill>
                                <a:schemeClr val="tx2"/>
                              </a:solidFill>
                              <a:latin typeface="Cambria Math" panose="02040503050406030204" pitchFamily="18" charset="0"/>
                            </a:rPr>
                            <m:t>𝑚</m:t>
                          </m:r>
                        </m:den>
                      </m:f>
                      <m:r>
                        <a:rPr lang="es-MX" sz="3200" b="0" i="1" smtClean="0">
                          <a:solidFill>
                            <a:schemeClr val="tx2"/>
                          </a:solidFill>
                          <a:latin typeface="Cambria Math" panose="02040503050406030204" pitchFamily="18" charset="0"/>
                        </a:rPr>
                        <m:t>=</m:t>
                      </m:r>
                    </m:oMath>
                  </m:oMathPara>
                </a14:m>
                <a:endParaRPr lang="es-MX" sz="3200" dirty="0">
                  <a:solidFill>
                    <a:schemeClr val="tx2"/>
                  </a:solidFill>
                </a:endParaRPr>
              </a:p>
            </p:txBody>
          </p:sp>
        </mc:Choice>
        <mc:Fallback xmlns="">
          <p:sp>
            <p:nvSpPr>
              <p:cNvPr id="5" name="CuadroTexto 4">
                <a:extLst>
                  <a:ext uri="{FF2B5EF4-FFF2-40B4-BE49-F238E27FC236}">
                    <a16:creationId xmlns:a16="http://schemas.microsoft.com/office/drawing/2014/main" id="{43E74EA6-8D6D-F7C3-EA41-2DDE0AA6ABE0}"/>
                  </a:ext>
                </a:extLst>
              </p:cNvPr>
              <p:cNvSpPr txBox="1">
                <a:spLocks noRot="1" noChangeAspect="1" noMove="1" noResize="1" noEditPoints="1" noAdjustHandles="1" noChangeArrowheads="1" noChangeShapeType="1" noTextEdit="1"/>
              </p:cNvSpPr>
              <p:nvPr/>
            </p:nvSpPr>
            <p:spPr>
              <a:xfrm>
                <a:off x="5683461" y="2282483"/>
                <a:ext cx="1727974" cy="921984"/>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381C827-A04F-8C33-C048-A7980194C732}"/>
                  </a:ext>
                </a:extLst>
              </p:cNvPr>
              <p:cNvSpPr txBox="1"/>
              <p:nvPr/>
            </p:nvSpPr>
            <p:spPr>
              <a:xfrm>
                <a:off x="7458199" y="2282483"/>
                <a:ext cx="1566326" cy="1011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 </m:t>
                      </m:r>
                      <m:f>
                        <m:fPr>
                          <m:ctrlPr>
                            <a:rPr lang="es-MX" sz="3200" b="0" i="1" smtClean="0">
                              <a:solidFill>
                                <a:schemeClr val="tx2"/>
                              </a:solidFill>
                              <a:latin typeface="Cambria Math" panose="02040503050406030204" pitchFamily="18" charset="0"/>
                            </a:rPr>
                          </m:ctrlPr>
                        </m:fPr>
                        <m:num>
                          <m:r>
                            <a:rPr lang="es-MX" sz="3200" b="0" i="1" smtClean="0">
                              <a:solidFill>
                                <a:schemeClr val="tx2"/>
                              </a:solidFill>
                              <a:latin typeface="Cambria Math" panose="02040503050406030204" pitchFamily="18" charset="0"/>
                            </a:rPr>
                            <m:t>20 </m:t>
                          </m:r>
                          <m:r>
                            <a:rPr lang="es-MX" sz="3200" b="0" i="1" smtClean="0">
                              <a:solidFill>
                                <a:schemeClr val="tx2"/>
                              </a:solidFill>
                              <a:latin typeface="Cambria Math" panose="02040503050406030204" pitchFamily="18" charset="0"/>
                            </a:rPr>
                            <m:t>𝑁</m:t>
                          </m:r>
                        </m:num>
                        <m:den>
                          <m:r>
                            <a:rPr lang="es-MX" sz="3200" b="0" i="1" smtClean="0">
                              <a:solidFill>
                                <a:schemeClr val="tx2"/>
                              </a:solidFill>
                              <a:latin typeface="Cambria Math" panose="02040503050406030204" pitchFamily="18" charset="0"/>
                            </a:rPr>
                            <m:t>40 </m:t>
                          </m:r>
                          <m:r>
                            <m:rPr>
                              <m:nor/>
                            </m:rPr>
                            <a:rPr lang="es-MX" sz="3200" b="0" i="0" smtClean="0">
                              <a:solidFill>
                                <a:schemeClr val="tx2"/>
                              </a:solidFill>
                              <a:latin typeface="Cambria Math" panose="02040503050406030204" pitchFamily="18" charset="0"/>
                            </a:rPr>
                            <m:t>kg</m:t>
                          </m:r>
                        </m:den>
                      </m:f>
                      <m:r>
                        <a:rPr lang="es-MX" sz="3200" b="0" i="1" smtClean="0">
                          <a:solidFill>
                            <a:schemeClr val="tx2"/>
                          </a:solidFill>
                          <a:latin typeface="Cambria Math" panose="02040503050406030204" pitchFamily="18" charset="0"/>
                        </a:rPr>
                        <m:t>=</m:t>
                      </m:r>
                    </m:oMath>
                  </m:oMathPara>
                </a14:m>
                <a:endParaRPr lang="es-MX" sz="3200" dirty="0">
                  <a:solidFill>
                    <a:schemeClr val="tx2"/>
                  </a:solidFill>
                </a:endParaRPr>
              </a:p>
            </p:txBody>
          </p:sp>
        </mc:Choice>
        <mc:Fallback xmlns="">
          <p:sp>
            <p:nvSpPr>
              <p:cNvPr id="6" name="CuadroTexto 5">
                <a:extLst>
                  <a:ext uri="{FF2B5EF4-FFF2-40B4-BE49-F238E27FC236}">
                    <a16:creationId xmlns:a16="http://schemas.microsoft.com/office/drawing/2014/main" id="{3381C827-A04F-8C33-C048-A7980194C732}"/>
                  </a:ext>
                </a:extLst>
              </p:cNvPr>
              <p:cNvSpPr txBox="1">
                <a:spLocks noRot="1" noChangeAspect="1" noMove="1" noResize="1" noEditPoints="1" noAdjustHandles="1" noChangeArrowheads="1" noChangeShapeType="1" noTextEdit="1"/>
              </p:cNvSpPr>
              <p:nvPr/>
            </p:nvSpPr>
            <p:spPr>
              <a:xfrm>
                <a:off x="7458199" y="2282483"/>
                <a:ext cx="1566326" cy="1011559"/>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D082E5F-9643-3E58-4E99-FCC82049E6A0}"/>
                  </a:ext>
                </a:extLst>
              </p:cNvPr>
              <p:cNvSpPr txBox="1"/>
              <p:nvPr/>
            </p:nvSpPr>
            <p:spPr>
              <a:xfrm>
                <a:off x="9090825" y="2012857"/>
                <a:ext cx="2189574" cy="1281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 </m:t>
                      </m:r>
                      <m:f>
                        <m:fPr>
                          <m:ctrlPr>
                            <a:rPr lang="es-MX" sz="3200" b="0" i="1" smtClean="0">
                              <a:solidFill>
                                <a:schemeClr val="tx2"/>
                              </a:solidFill>
                              <a:latin typeface="Cambria Math" panose="02040503050406030204" pitchFamily="18" charset="0"/>
                            </a:rPr>
                          </m:ctrlPr>
                        </m:fPr>
                        <m:num>
                          <m:r>
                            <a:rPr lang="es-MX" sz="3200" b="0" i="1" smtClean="0">
                              <a:solidFill>
                                <a:schemeClr val="tx2"/>
                              </a:solidFill>
                              <a:latin typeface="Cambria Math" panose="02040503050406030204" pitchFamily="18" charset="0"/>
                            </a:rPr>
                            <m:t>20 </m:t>
                          </m:r>
                          <m:r>
                            <m:rPr>
                              <m:nor/>
                            </m:rPr>
                            <a:rPr lang="es-MX" sz="3200" b="0" i="0" smtClean="0">
                              <a:solidFill>
                                <a:schemeClr val="tx2"/>
                              </a:solidFill>
                              <a:latin typeface="Cambria Math" panose="02040503050406030204" pitchFamily="18" charset="0"/>
                            </a:rPr>
                            <m:t>kg</m:t>
                          </m:r>
                          <m:r>
                            <a:rPr lang="es-MX" sz="3200" b="0" i="1" smtClean="0">
                              <a:solidFill>
                                <a:schemeClr val="tx2"/>
                              </a:solidFill>
                              <a:latin typeface="Cambria Math" panose="02040503050406030204" pitchFamily="18" charset="0"/>
                            </a:rPr>
                            <m:t> </m:t>
                          </m:r>
                          <m:f>
                            <m:fPr>
                              <m:ctrlPr>
                                <a:rPr lang="es-MX" sz="3200" b="0" i="1" smtClean="0">
                                  <a:solidFill>
                                    <a:schemeClr val="tx2"/>
                                  </a:solidFill>
                                  <a:latin typeface="Cambria Math" panose="02040503050406030204" pitchFamily="18" charset="0"/>
                                </a:rPr>
                              </m:ctrlPr>
                            </m:fPr>
                            <m:num>
                              <m:r>
                                <a:rPr lang="es-MX" sz="3200" b="0" i="1" smtClean="0">
                                  <a:solidFill>
                                    <a:schemeClr val="tx2"/>
                                  </a:solidFill>
                                  <a:latin typeface="Cambria Math" panose="02040503050406030204" pitchFamily="18" charset="0"/>
                                </a:rPr>
                                <m:t>𝑚</m:t>
                              </m:r>
                            </m:num>
                            <m:den>
                              <m:sSup>
                                <m:sSupPr>
                                  <m:ctrlPr>
                                    <a:rPr lang="es-MX" sz="3200" b="0" i="1" smtClean="0">
                                      <a:solidFill>
                                        <a:schemeClr val="tx2"/>
                                      </a:solidFill>
                                      <a:latin typeface="Cambria Math" panose="02040503050406030204" pitchFamily="18" charset="0"/>
                                    </a:rPr>
                                  </m:ctrlPr>
                                </m:sSupPr>
                                <m:e>
                                  <m:r>
                                    <a:rPr lang="es-MX" sz="3200" b="0" i="1" smtClean="0">
                                      <a:solidFill>
                                        <a:schemeClr val="tx2"/>
                                      </a:solidFill>
                                      <a:latin typeface="Cambria Math" panose="02040503050406030204" pitchFamily="18" charset="0"/>
                                    </a:rPr>
                                    <m:t>𝑠</m:t>
                                  </m:r>
                                </m:e>
                                <m:sup>
                                  <m:r>
                                    <a:rPr lang="es-MX" sz="3200" b="0" i="1" smtClean="0">
                                      <a:solidFill>
                                        <a:schemeClr val="tx2"/>
                                      </a:solidFill>
                                      <a:latin typeface="Cambria Math" panose="02040503050406030204" pitchFamily="18" charset="0"/>
                                    </a:rPr>
                                    <m:t>2</m:t>
                                  </m:r>
                                </m:sup>
                              </m:sSup>
                            </m:den>
                          </m:f>
                        </m:num>
                        <m:den>
                          <m:r>
                            <a:rPr lang="es-MX" sz="3200" b="0" i="1" smtClean="0">
                              <a:solidFill>
                                <a:schemeClr val="tx2"/>
                              </a:solidFill>
                              <a:latin typeface="Cambria Math" panose="02040503050406030204" pitchFamily="18" charset="0"/>
                            </a:rPr>
                            <m:t>40 </m:t>
                          </m:r>
                          <m:r>
                            <m:rPr>
                              <m:nor/>
                            </m:rPr>
                            <a:rPr lang="es-MX" sz="3200" b="0" i="0" smtClean="0">
                              <a:solidFill>
                                <a:schemeClr val="tx2"/>
                              </a:solidFill>
                              <a:latin typeface="Cambria Math" panose="02040503050406030204" pitchFamily="18" charset="0"/>
                            </a:rPr>
                            <m:t>kg</m:t>
                          </m:r>
                        </m:den>
                      </m:f>
                      <m:r>
                        <a:rPr lang="es-MX" sz="3200" b="0" i="1" smtClean="0">
                          <a:solidFill>
                            <a:schemeClr val="tx2"/>
                          </a:solidFill>
                          <a:latin typeface="Cambria Math" panose="02040503050406030204" pitchFamily="18" charset="0"/>
                        </a:rPr>
                        <m:t>=</m:t>
                      </m:r>
                    </m:oMath>
                  </m:oMathPara>
                </a14:m>
                <a:endParaRPr lang="es-MX" sz="3200" dirty="0">
                  <a:solidFill>
                    <a:schemeClr val="tx2"/>
                  </a:solidFill>
                </a:endParaRPr>
              </a:p>
            </p:txBody>
          </p:sp>
        </mc:Choice>
        <mc:Fallback xmlns="">
          <p:sp>
            <p:nvSpPr>
              <p:cNvPr id="7" name="CuadroTexto 6">
                <a:extLst>
                  <a:ext uri="{FF2B5EF4-FFF2-40B4-BE49-F238E27FC236}">
                    <a16:creationId xmlns:a16="http://schemas.microsoft.com/office/drawing/2014/main" id="{9D082E5F-9643-3E58-4E99-FCC82049E6A0}"/>
                  </a:ext>
                </a:extLst>
              </p:cNvPr>
              <p:cNvSpPr txBox="1">
                <a:spLocks noRot="1" noChangeAspect="1" noMove="1" noResize="1" noEditPoints="1" noAdjustHandles="1" noChangeArrowheads="1" noChangeShapeType="1" noTextEdit="1"/>
              </p:cNvSpPr>
              <p:nvPr/>
            </p:nvSpPr>
            <p:spPr>
              <a:xfrm>
                <a:off x="9090825" y="2012857"/>
                <a:ext cx="2189574" cy="1281185"/>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528608DB-CF3F-B1F4-6F82-C6920E574062}"/>
                  </a:ext>
                </a:extLst>
              </p:cNvPr>
              <p:cNvSpPr txBox="1"/>
              <p:nvPr/>
            </p:nvSpPr>
            <p:spPr>
              <a:xfrm>
                <a:off x="9090825" y="4020724"/>
                <a:ext cx="2053319" cy="843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 </m:t>
                      </m:r>
                      <m:r>
                        <a:rPr lang="es-MX" sz="3200" b="0" i="1" smtClean="0">
                          <a:solidFill>
                            <a:schemeClr val="tx2"/>
                          </a:solidFill>
                          <a:latin typeface="Cambria Math" panose="02040503050406030204" pitchFamily="18" charset="0"/>
                        </a:rPr>
                        <m:t>𝑎</m:t>
                      </m:r>
                      <m:r>
                        <a:rPr lang="es-MX" sz="3200" b="0" i="1" smtClean="0">
                          <a:solidFill>
                            <a:schemeClr val="tx2"/>
                          </a:solidFill>
                          <a:latin typeface="Cambria Math" panose="02040503050406030204" pitchFamily="18" charset="0"/>
                        </a:rPr>
                        <m:t>=0.5 </m:t>
                      </m:r>
                      <m:f>
                        <m:fPr>
                          <m:ctrlPr>
                            <a:rPr lang="es-MX" sz="3200" i="1">
                              <a:solidFill>
                                <a:schemeClr val="tx2"/>
                              </a:solidFill>
                              <a:latin typeface="Cambria Math" panose="02040503050406030204" pitchFamily="18" charset="0"/>
                            </a:rPr>
                          </m:ctrlPr>
                        </m:fPr>
                        <m:num>
                          <m:r>
                            <a:rPr lang="es-MX" sz="3200" i="1">
                              <a:solidFill>
                                <a:schemeClr val="tx2"/>
                              </a:solidFill>
                              <a:latin typeface="Cambria Math" panose="02040503050406030204" pitchFamily="18" charset="0"/>
                            </a:rPr>
                            <m:t>𝑚</m:t>
                          </m:r>
                        </m:num>
                        <m:den>
                          <m:sSup>
                            <m:sSupPr>
                              <m:ctrlPr>
                                <a:rPr lang="es-MX" sz="3200" i="1">
                                  <a:solidFill>
                                    <a:schemeClr val="tx2"/>
                                  </a:solidFill>
                                  <a:latin typeface="Cambria Math" panose="02040503050406030204" pitchFamily="18" charset="0"/>
                                </a:rPr>
                              </m:ctrlPr>
                            </m:sSupPr>
                            <m:e>
                              <m:r>
                                <a:rPr lang="es-MX" sz="3200" i="1">
                                  <a:solidFill>
                                    <a:schemeClr val="tx2"/>
                                  </a:solidFill>
                                  <a:latin typeface="Cambria Math" panose="02040503050406030204" pitchFamily="18" charset="0"/>
                                </a:rPr>
                                <m:t>𝑠</m:t>
                              </m:r>
                            </m:e>
                            <m:sup>
                              <m:r>
                                <a:rPr lang="es-MX" sz="3200" i="1">
                                  <a:solidFill>
                                    <a:schemeClr val="tx2"/>
                                  </a:solidFill>
                                  <a:latin typeface="Cambria Math" panose="02040503050406030204" pitchFamily="18" charset="0"/>
                                </a:rPr>
                                <m:t>2</m:t>
                              </m:r>
                            </m:sup>
                          </m:sSup>
                        </m:den>
                      </m:f>
                    </m:oMath>
                  </m:oMathPara>
                </a14:m>
                <a:endParaRPr lang="es-MX" sz="3200" dirty="0">
                  <a:solidFill>
                    <a:schemeClr val="tx2"/>
                  </a:solidFill>
                </a:endParaRPr>
              </a:p>
            </p:txBody>
          </p:sp>
        </mc:Choice>
        <mc:Fallback xmlns="">
          <p:sp>
            <p:nvSpPr>
              <p:cNvPr id="8" name="CuadroTexto 7">
                <a:extLst>
                  <a:ext uri="{FF2B5EF4-FFF2-40B4-BE49-F238E27FC236}">
                    <a16:creationId xmlns:a16="http://schemas.microsoft.com/office/drawing/2014/main" id="{528608DB-CF3F-B1F4-6F82-C6920E574062}"/>
                  </a:ext>
                </a:extLst>
              </p:cNvPr>
              <p:cNvSpPr txBox="1">
                <a:spLocks noRot="1" noChangeAspect="1" noMove="1" noResize="1" noEditPoints="1" noAdjustHandles="1" noChangeArrowheads="1" noChangeShapeType="1" noTextEdit="1"/>
              </p:cNvSpPr>
              <p:nvPr/>
            </p:nvSpPr>
            <p:spPr>
              <a:xfrm>
                <a:off x="9090825" y="4020724"/>
                <a:ext cx="2053319" cy="843629"/>
              </a:xfrm>
              <a:prstGeom prst="rect">
                <a:avLst/>
              </a:prstGeom>
              <a:blipFill>
                <a:blip r:embed="rId7"/>
                <a:stretch>
                  <a:fillRect/>
                </a:stretch>
              </a:blipFill>
            </p:spPr>
            <p:txBody>
              <a:bodyPr/>
              <a:lstStyle/>
              <a:p>
                <a:r>
                  <a:rPr lang="es-MX">
                    <a:noFill/>
                  </a:rPr>
                  <a:t> </a:t>
                </a:r>
              </a:p>
            </p:txBody>
          </p:sp>
        </mc:Fallback>
      </mc:AlternateContent>
      <p:grpSp>
        <p:nvGrpSpPr>
          <p:cNvPr id="11" name="Grupo 10">
            <a:extLst>
              <a:ext uri="{FF2B5EF4-FFF2-40B4-BE49-F238E27FC236}">
                <a16:creationId xmlns:a16="http://schemas.microsoft.com/office/drawing/2014/main" id="{8D1CDDD2-9332-B2C5-8252-4408F9D4EE5A}"/>
              </a:ext>
            </a:extLst>
          </p:cNvPr>
          <p:cNvGrpSpPr/>
          <p:nvPr/>
        </p:nvGrpSpPr>
        <p:grpSpPr>
          <a:xfrm>
            <a:off x="1791606" y="2012857"/>
            <a:ext cx="2801818" cy="1754912"/>
            <a:chOff x="752528" y="4079631"/>
            <a:chExt cx="3256764" cy="2368297"/>
          </a:xfrm>
        </p:grpSpPr>
        <p:sp>
          <p:nvSpPr>
            <p:cNvPr id="12" name="Triángulo isósceles 11">
              <a:extLst>
                <a:ext uri="{FF2B5EF4-FFF2-40B4-BE49-F238E27FC236}">
                  <a16:creationId xmlns:a16="http://schemas.microsoft.com/office/drawing/2014/main" id="{903B9FD6-C2CD-FCCE-6EE1-2A5E07A10683}"/>
                </a:ext>
              </a:extLst>
            </p:cNvPr>
            <p:cNvSpPr/>
            <p:nvPr/>
          </p:nvSpPr>
          <p:spPr>
            <a:xfrm>
              <a:off x="752528" y="4079631"/>
              <a:ext cx="3256764" cy="2368297"/>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EAC0A6F9-82D4-C313-91F8-24AFB68AF28D}"/>
                </a:ext>
              </a:extLst>
            </p:cNvPr>
            <p:cNvCxnSpPr/>
            <p:nvPr/>
          </p:nvCxnSpPr>
          <p:spPr>
            <a:xfrm>
              <a:off x="1453888" y="5403070"/>
              <a:ext cx="1828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7C14B674-6BC5-4237-D9D3-8278EF7591E8}"/>
                </a:ext>
              </a:extLst>
            </p:cNvPr>
            <p:cNvCxnSpPr>
              <a:endCxn id="12" idx="3"/>
            </p:cNvCxnSpPr>
            <p:nvPr/>
          </p:nvCxnSpPr>
          <p:spPr>
            <a:xfrm>
              <a:off x="2335576" y="5403070"/>
              <a:ext cx="45334" cy="1044858"/>
            </a:xfrm>
            <a:prstGeom prst="line">
              <a:avLst/>
            </a:prstGeom>
            <a:ln w="28575"/>
          </p:spPr>
          <p:style>
            <a:lnRef idx="1">
              <a:schemeClr val="dk1"/>
            </a:lnRef>
            <a:fillRef idx="0">
              <a:schemeClr val="dk1"/>
            </a:fillRef>
            <a:effectRef idx="0">
              <a:schemeClr val="dk1"/>
            </a:effectRef>
            <a:fontRef idx="minor">
              <a:schemeClr val="tx1"/>
            </a:fontRef>
          </p:style>
        </p:cxnSp>
        <p:sp>
          <p:nvSpPr>
            <p:cNvPr id="16" name="CuadroTexto 15">
              <a:extLst>
                <a:ext uri="{FF2B5EF4-FFF2-40B4-BE49-F238E27FC236}">
                  <a16:creationId xmlns:a16="http://schemas.microsoft.com/office/drawing/2014/main" id="{5837B17D-8250-F66D-815B-83BF56971CB8}"/>
                </a:ext>
              </a:extLst>
            </p:cNvPr>
            <p:cNvSpPr txBox="1"/>
            <p:nvPr/>
          </p:nvSpPr>
          <p:spPr>
            <a:xfrm>
              <a:off x="2158134" y="4555893"/>
              <a:ext cx="420308" cy="707886"/>
            </a:xfrm>
            <a:prstGeom prst="rect">
              <a:avLst/>
            </a:prstGeom>
            <a:noFill/>
          </p:spPr>
          <p:txBody>
            <a:bodyPr wrap="none" rtlCol="0">
              <a:spAutoFit/>
            </a:bodyPr>
            <a:lstStyle/>
            <a:p>
              <a:r>
                <a:rPr lang="es-MX" sz="4000" dirty="0">
                  <a:solidFill>
                    <a:schemeClr val="tx2"/>
                  </a:solidFill>
                </a:rPr>
                <a:t>F</a:t>
              </a:r>
            </a:p>
          </p:txBody>
        </p:sp>
        <p:sp>
          <p:nvSpPr>
            <p:cNvPr id="17" name="CuadroTexto 16">
              <a:extLst>
                <a:ext uri="{FF2B5EF4-FFF2-40B4-BE49-F238E27FC236}">
                  <a16:creationId xmlns:a16="http://schemas.microsoft.com/office/drawing/2014/main" id="{4829CE61-11B8-6855-9BC2-6A701402A415}"/>
                </a:ext>
              </a:extLst>
            </p:cNvPr>
            <p:cNvSpPr txBox="1"/>
            <p:nvPr/>
          </p:nvSpPr>
          <p:spPr>
            <a:xfrm>
              <a:off x="1433798" y="5575240"/>
              <a:ext cx="595035" cy="707886"/>
            </a:xfrm>
            <a:prstGeom prst="rect">
              <a:avLst/>
            </a:prstGeom>
            <a:noFill/>
          </p:spPr>
          <p:txBody>
            <a:bodyPr wrap="none" rtlCol="0">
              <a:spAutoFit/>
            </a:bodyPr>
            <a:lstStyle/>
            <a:p>
              <a:r>
                <a:rPr lang="es-MX" sz="4000" dirty="0">
                  <a:solidFill>
                    <a:schemeClr val="tx2"/>
                  </a:solidFill>
                </a:rPr>
                <a:t>m</a:t>
              </a:r>
            </a:p>
          </p:txBody>
        </p:sp>
        <p:sp>
          <p:nvSpPr>
            <p:cNvPr id="18" name="CuadroTexto 17">
              <a:extLst>
                <a:ext uri="{FF2B5EF4-FFF2-40B4-BE49-F238E27FC236}">
                  <a16:creationId xmlns:a16="http://schemas.microsoft.com/office/drawing/2014/main" id="{A3190710-6A7F-B15C-18C5-25965832DCA6}"/>
                </a:ext>
              </a:extLst>
            </p:cNvPr>
            <p:cNvSpPr txBox="1"/>
            <p:nvPr/>
          </p:nvSpPr>
          <p:spPr>
            <a:xfrm>
              <a:off x="2774793" y="5575240"/>
              <a:ext cx="429926" cy="707886"/>
            </a:xfrm>
            <a:prstGeom prst="rect">
              <a:avLst/>
            </a:prstGeom>
            <a:noFill/>
          </p:spPr>
          <p:txBody>
            <a:bodyPr wrap="none" rtlCol="0">
              <a:spAutoFit/>
            </a:bodyPr>
            <a:lstStyle/>
            <a:p>
              <a:r>
                <a:rPr lang="es-MX" sz="4000" dirty="0">
                  <a:solidFill>
                    <a:schemeClr val="tx2"/>
                  </a:solidFill>
                </a:rPr>
                <a:t>a</a:t>
              </a:r>
            </a:p>
          </p:txBody>
        </p:sp>
      </p:grpSp>
    </p:spTree>
    <p:extLst>
      <p:ext uri="{BB962C8B-B14F-4D97-AF65-F5344CB8AC3E}">
        <p14:creationId xmlns:p14="http://schemas.microsoft.com/office/powerpoint/2010/main" val="42325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Revisando las unidades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528608DB-CF3F-B1F4-6F82-C6920E574062}"/>
                  </a:ext>
                </a:extLst>
              </p:cNvPr>
              <p:cNvSpPr txBox="1"/>
              <p:nvPr/>
            </p:nvSpPr>
            <p:spPr>
              <a:xfrm>
                <a:off x="3857643" y="2155065"/>
                <a:ext cx="2563715" cy="105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𝑎</m:t>
                      </m:r>
                      <m:r>
                        <a:rPr lang="es-MX" sz="4000" b="0" i="1" smtClean="0">
                          <a:solidFill>
                            <a:schemeClr val="tx2"/>
                          </a:solidFill>
                          <a:latin typeface="Cambria Math" panose="02040503050406030204" pitchFamily="18" charset="0"/>
                        </a:rPr>
                        <m:t>=0.5 </m:t>
                      </m:r>
                      <m:f>
                        <m:fPr>
                          <m:ctrlPr>
                            <a:rPr lang="es-MX" sz="4000" i="1">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𝑚</m:t>
                          </m:r>
                        </m:num>
                        <m:den>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𝑠</m:t>
                              </m:r>
                            </m:e>
                            <m:sup>
                              <m:r>
                                <a:rPr lang="es-MX" sz="4000" i="1">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528608DB-CF3F-B1F4-6F82-C6920E574062}"/>
                  </a:ext>
                </a:extLst>
              </p:cNvPr>
              <p:cNvSpPr txBox="1">
                <a:spLocks noRot="1" noChangeAspect="1" noMove="1" noResize="1" noEditPoints="1" noAdjustHandles="1" noChangeArrowheads="1" noChangeShapeType="1" noTextEdit="1"/>
              </p:cNvSpPr>
              <p:nvPr/>
            </p:nvSpPr>
            <p:spPr>
              <a:xfrm>
                <a:off x="3857643" y="2155065"/>
                <a:ext cx="2563715" cy="1054519"/>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A5D07D75-8D5E-0F60-A307-695398AE55F0}"/>
                  </a:ext>
                </a:extLst>
              </p:cNvPr>
              <p:cNvSpPr txBox="1"/>
              <p:nvPr/>
            </p:nvSpPr>
            <p:spPr>
              <a:xfrm>
                <a:off x="1280160" y="3633466"/>
                <a:ext cx="1765483" cy="1724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rPr>
                          </m:ctrlPr>
                        </m:fPr>
                        <m:num>
                          <m:f>
                            <m:fPr>
                              <m:ctrlPr>
                                <a:rPr lang="es-MX" sz="4000" i="1">
                                  <a:solidFill>
                                    <a:schemeClr val="tx2"/>
                                  </a:solidFill>
                                  <a:latin typeface="Cambria Math" panose="02040503050406030204" pitchFamily="18" charset="0"/>
                                </a:rPr>
                              </m:ctrlPr>
                            </m:fPr>
                            <m:num>
                              <m:r>
                                <m:rPr>
                                  <m:nor/>
                                </m:rPr>
                                <a:rPr lang="es-MX" sz="4000" i="0">
                                  <a:solidFill>
                                    <a:schemeClr val="tx2"/>
                                  </a:solidFill>
                                  <a:latin typeface="Cambria Math" panose="02040503050406030204" pitchFamily="18" charset="0"/>
                                </a:rPr>
                                <m:t>kg</m:t>
                              </m:r>
                              <m:r>
                                <a:rPr lang="es-MX" sz="4000" i="1">
                                  <a:solidFill>
                                    <a:schemeClr val="tx2"/>
                                  </a:solidFill>
                                  <a:latin typeface="Cambria Math" panose="02040503050406030204" pitchFamily="18" charset="0"/>
                                </a:rPr>
                                <m:t> </m:t>
                              </m:r>
                              <m:r>
                                <a:rPr lang="es-MX" sz="4000" i="1">
                                  <a:solidFill>
                                    <a:schemeClr val="tx2"/>
                                  </a:solidFill>
                                  <a:latin typeface="Cambria Math" panose="02040503050406030204" pitchFamily="18" charset="0"/>
                                </a:rPr>
                                <m:t>𝑚</m:t>
                              </m:r>
                            </m:num>
                            <m:den>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𝑠</m:t>
                                  </m:r>
                                </m:e>
                                <m:sup>
                                  <m:r>
                                    <a:rPr lang="es-MX" sz="4000" i="1">
                                      <a:solidFill>
                                        <a:schemeClr val="tx2"/>
                                      </a:solidFill>
                                      <a:latin typeface="Cambria Math" panose="02040503050406030204" pitchFamily="18" charset="0"/>
                                    </a:rPr>
                                    <m:t>2</m:t>
                                  </m:r>
                                </m:sup>
                              </m:sSup>
                            </m:den>
                          </m:f>
                        </m:num>
                        <m:den>
                          <m:r>
                            <m:rPr>
                              <m:nor/>
                            </m:rPr>
                            <a:rPr lang="es-MX" sz="4000" b="0" i="0" smtClean="0">
                              <a:solidFill>
                                <a:schemeClr val="tx2"/>
                              </a:solidFill>
                              <a:latin typeface="Cambria Math" panose="02040503050406030204" pitchFamily="18" charset="0"/>
                            </a:rPr>
                            <m:t>kg</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A5D07D75-8D5E-0F60-A307-695398AE55F0}"/>
                  </a:ext>
                </a:extLst>
              </p:cNvPr>
              <p:cNvSpPr txBox="1">
                <a:spLocks noRot="1" noChangeAspect="1" noMove="1" noResize="1" noEditPoints="1" noAdjustHandles="1" noChangeArrowheads="1" noChangeShapeType="1" noTextEdit="1"/>
              </p:cNvSpPr>
              <p:nvPr/>
            </p:nvSpPr>
            <p:spPr>
              <a:xfrm>
                <a:off x="1280160" y="3633466"/>
                <a:ext cx="1765483" cy="1724062"/>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430B8F-DD30-7DBC-4C2A-676D62BE6653}"/>
                  </a:ext>
                </a:extLst>
              </p:cNvPr>
              <p:cNvSpPr txBox="1"/>
              <p:nvPr/>
            </p:nvSpPr>
            <p:spPr>
              <a:xfrm>
                <a:off x="3310052" y="3648417"/>
                <a:ext cx="1765483" cy="2128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rPr>
                          </m:ctrlPr>
                        </m:fPr>
                        <m:num>
                          <m:f>
                            <m:fPr>
                              <m:ctrlPr>
                                <a:rPr lang="es-MX" sz="4000" i="1">
                                  <a:solidFill>
                                    <a:schemeClr val="tx2"/>
                                  </a:solidFill>
                                  <a:latin typeface="Cambria Math" panose="02040503050406030204" pitchFamily="18" charset="0"/>
                                </a:rPr>
                              </m:ctrlPr>
                            </m:fPr>
                            <m:num>
                              <m:r>
                                <m:rPr>
                                  <m:nor/>
                                </m:rPr>
                                <a:rPr lang="es-MX" sz="4000" i="0">
                                  <a:solidFill>
                                    <a:schemeClr val="tx2"/>
                                  </a:solidFill>
                                  <a:latin typeface="Cambria Math" panose="02040503050406030204" pitchFamily="18" charset="0"/>
                                </a:rPr>
                                <m:t>kg</m:t>
                              </m:r>
                              <m:r>
                                <a:rPr lang="es-MX" sz="4000" i="1">
                                  <a:solidFill>
                                    <a:schemeClr val="tx2"/>
                                  </a:solidFill>
                                  <a:latin typeface="Cambria Math" panose="02040503050406030204" pitchFamily="18" charset="0"/>
                                </a:rPr>
                                <m:t> </m:t>
                              </m:r>
                              <m:r>
                                <a:rPr lang="es-MX" sz="4000" i="1">
                                  <a:solidFill>
                                    <a:schemeClr val="tx2"/>
                                  </a:solidFill>
                                  <a:latin typeface="Cambria Math" panose="02040503050406030204" pitchFamily="18" charset="0"/>
                                </a:rPr>
                                <m:t>𝑚</m:t>
                              </m:r>
                            </m:num>
                            <m:den>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𝑠</m:t>
                                  </m:r>
                                </m:e>
                                <m:sup>
                                  <m:r>
                                    <a:rPr lang="es-MX" sz="4000" i="1">
                                      <a:solidFill>
                                        <a:schemeClr val="tx2"/>
                                      </a:solidFill>
                                      <a:latin typeface="Cambria Math" panose="02040503050406030204" pitchFamily="18" charset="0"/>
                                    </a:rPr>
                                    <m:t>2</m:t>
                                  </m:r>
                                </m:sup>
                              </m:sSup>
                            </m:den>
                          </m:f>
                        </m:num>
                        <m:den>
                          <m:f>
                            <m:fPr>
                              <m:ctrlPr>
                                <a:rPr lang="es-MX" sz="4000" i="1" smtClean="0">
                                  <a:solidFill>
                                    <a:schemeClr val="tx2"/>
                                  </a:solidFill>
                                  <a:latin typeface="Cambria Math" panose="02040503050406030204" pitchFamily="18" charset="0"/>
                                </a:rPr>
                              </m:ctrlPr>
                            </m:fPr>
                            <m:num>
                              <m:r>
                                <m:rPr>
                                  <m:nor/>
                                </m:rPr>
                                <a:rPr lang="es-MX" sz="4000" i="0">
                                  <a:solidFill>
                                    <a:schemeClr val="tx2"/>
                                  </a:solidFill>
                                  <a:latin typeface="Cambria Math" panose="02040503050406030204" pitchFamily="18" charset="0"/>
                                </a:rPr>
                                <m:t>kg</m:t>
                              </m:r>
                            </m:num>
                            <m:den>
                              <m:r>
                                <a:rPr lang="es-MX" sz="4000" b="0" i="1" smtClean="0">
                                  <a:solidFill>
                                    <a:schemeClr val="tx2"/>
                                  </a:solidFill>
                                  <a:latin typeface="Cambria Math" panose="02040503050406030204" pitchFamily="18" charset="0"/>
                                </a:rPr>
                                <m:t>1</m:t>
                              </m:r>
                            </m:den>
                          </m:f>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3" name="CuadroTexto 2">
                <a:extLst>
                  <a:ext uri="{FF2B5EF4-FFF2-40B4-BE49-F238E27FC236}">
                    <a16:creationId xmlns:a16="http://schemas.microsoft.com/office/drawing/2014/main" id="{06430B8F-DD30-7DBC-4C2A-676D62BE6653}"/>
                  </a:ext>
                </a:extLst>
              </p:cNvPr>
              <p:cNvSpPr txBox="1">
                <a:spLocks noRot="1" noChangeAspect="1" noMove="1" noResize="1" noEditPoints="1" noAdjustHandles="1" noChangeArrowheads="1" noChangeShapeType="1" noTextEdit="1"/>
              </p:cNvSpPr>
              <p:nvPr/>
            </p:nvSpPr>
            <p:spPr>
              <a:xfrm>
                <a:off x="3310052" y="3648417"/>
                <a:ext cx="1765483" cy="212885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5388F88-BA0C-08D4-276E-03D830305ADA}"/>
                  </a:ext>
                </a:extLst>
              </p:cNvPr>
              <p:cNvSpPr txBox="1"/>
              <p:nvPr/>
            </p:nvSpPr>
            <p:spPr>
              <a:xfrm>
                <a:off x="5339944" y="4074367"/>
                <a:ext cx="1775038" cy="1276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45388F88-BA0C-08D4-276E-03D830305ADA}"/>
                  </a:ext>
                </a:extLst>
              </p:cNvPr>
              <p:cNvSpPr txBox="1">
                <a:spLocks noRot="1" noChangeAspect="1" noMove="1" noResize="1" noEditPoints="1" noAdjustHandles="1" noChangeArrowheads="1" noChangeShapeType="1" noTextEdit="1"/>
              </p:cNvSpPr>
              <p:nvPr/>
            </p:nvSpPr>
            <p:spPr>
              <a:xfrm>
                <a:off x="5339944" y="4074367"/>
                <a:ext cx="1775038" cy="127695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520037EB-ED92-FEAF-E942-13F3D9F36F6A}"/>
                  </a:ext>
                </a:extLst>
              </p:cNvPr>
              <p:cNvSpPr txBox="1"/>
              <p:nvPr/>
            </p:nvSpPr>
            <p:spPr>
              <a:xfrm>
                <a:off x="7379390" y="4185455"/>
                <a:ext cx="614655" cy="105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sSup>
                            <m:sSupPr>
                              <m:ctrlPr>
                                <a:rPr lang="es-MX" sz="400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11" name="CuadroTexto 10">
                <a:extLst>
                  <a:ext uri="{FF2B5EF4-FFF2-40B4-BE49-F238E27FC236}">
                    <a16:creationId xmlns:a16="http://schemas.microsoft.com/office/drawing/2014/main" id="{520037EB-ED92-FEAF-E942-13F3D9F36F6A}"/>
                  </a:ext>
                </a:extLst>
              </p:cNvPr>
              <p:cNvSpPr txBox="1">
                <a:spLocks noRot="1" noChangeAspect="1" noMove="1" noResize="1" noEditPoints="1" noAdjustHandles="1" noChangeArrowheads="1" noChangeShapeType="1" noTextEdit="1"/>
              </p:cNvSpPr>
              <p:nvPr/>
            </p:nvSpPr>
            <p:spPr>
              <a:xfrm>
                <a:off x="7379390" y="4185455"/>
                <a:ext cx="614655" cy="1054519"/>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2425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Sobre las unidades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2554545"/>
          </a:xfrm>
          <a:prstGeom prst="rect">
            <a:avLst/>
          </a:prstGeom>
          <a:noFill/>
        </p:spPr>
        <p:txBody>
          <a:bodyPr wrap="square" rtlCol="0">
            <a:spAutoFit/>
          </a:bodyPr>
          <a:lstStyle/>
          <a:p>
            <a:pPr algn="l"/>
            <a:r>
              <a:rPr lang="es-MX" sz="4000" dirty="0">
                <a:solidFill>
                  <a:schemeClr val="tx2"/>
                </a:solidFill>
              </a:rPr>
              <a:t>Conviene aclarar que en el </a:t>
            </a:r>
            <a:r>
              <a:rPr lang="es-MX" sz="4000" b="1" dirty="0">
                <a:solidFill>
                  <a:schemeClr val="tx2"/>
                </a:solidFill>
              </a:rPr>
              <a:t>sistema MKS</a:t>
            </a:r>
            <a:r>
              <a:rPr lang="es-MX" sz="4000" dirty="0">
                <a:solidFill>
                  <a:schemeClr val="tx2"/>
                </a:solidFill>
              </a:rPr>
              <a:t>, se utilizan las unidades de metro, kilogramo y segundo, como unidades de longitud, masa y tiempo, respectivamente.</a:t>
            </a:r>
          </a:p>
        </p:txBody>
      </p:sp>
    </p:spTree>
    <p:extLst>
      <p:ext uri="{BB962C8B-B14F-4D97-AF65-F5344CB8AC3E}">
        <p14:creationId xmlns:p14="http://schemas.microsoft.com/office/powerpoint/2010/main" val="47237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Extendiendo el estudio del movimiento</a:t>
            </a:r>
          </a:p>
        </p:txBody>
      </p:sp>
      <p:sp>
        <p:nvSpPr>
          <p:cNvPr id="14" name="Marcador de contenido 2"/>
          <p:cNvSpPr>
            <a:spLocks noGrp="1"/>
          </p:cNvSpPr>
          <p:nvPr>
            <p:ph idx="1"/>
          </p:nvPr>
        </p:nvSpPr>
        <p:spPr/>
        <p:txBody>
          <a:bodyPr rtlCol="0">
            <a:noAutofit/>
          </a:bodyPr>
          <a:lstStyle/>
          <a:p>
            <a:pPr marL="0" indent="0" rtl="0">
              <a:buNone/>
            </a:pPr>
            <a:r>
              <a:rPr lang="es-MX" sz="4000" dirty="0">
                <a:solidFill>
                  <a:schemeClr val="tx2"/>
                </a:solidFill>
              </a:rPr>
              <a:t>¿Cuáles son las causas del movimiento? </a:t>
            </a:r>
          </a:p>
          <a:p>
            <a:pPr marL="0" indent="0" rtl="0">
              <a:buNone/>
            </a:pPr>
            <a:endParaRPr lang="es-MX" sz="4000" dirty="0">
              <a:solidFill>
                <a:schemeClr val="tx2"/>
              </a:solidFill>
            </a:endParaRPr>
          </a:p>
          <a:p>
            <a:pPr marL="0" indent="0" rtl="0">
              <a:buNone/>
            </a:pPr>
            <a:r>
              <a:rPr lang="es-MX" sz="4000" dirty="0">
                <a:solidFill>
                  <a:schemeClr val="tx2"/>
                </a:solidFill>
              </a:rPr>
              <a:t>¿Cómo puede un remolcador empujar un trasatlántico que es mucho más pesado que él?</a:t>
            </a:r>
          </a:p>
        </p:txBody>
      </p:sp>
    </p:spTree>
    <p:extLst>
      <p:ext uri="{BB962C8B-B14F-4D97-AF65-F5344CB8AC3E}">
        <p14:creationId xmlns:p14="http://schemas.microsoft.com/office/powerpoint/2010/main" val="22043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Sobre las unidades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2554545"/>
          </a:xfrm>
          <a:prstGeom prst="rect">
            <a:avLst/>
          </a:prstGeom>
          <a:noFill/>
        </p:spPr>
        <p:txBody>
          <a:bodyPr wrap="square" rtlCol="0">
            <a:spAutoFit/>
          </a:bodyPr>
          <a:lstStyle/>
          <a:p>
            <a:pPr algn="l"/>
            <a:r>
              <a:rPr lang="es-MX" sz="4000" dirty="0">
                <a:solidFill>
                  <a:schemeClr val="tx2"/>
                </a:solidFill>
              </a:rPr>
              <a:t>En ciencia e ingeniería se utiliza también un sistema llamado </a:t>
            </a:r>
            <a:r>
              <a:rPr lang="es-MX" sz="4000" b="1" dirty="0" err="1">
                <a:solidFill>
                  <a:srgbClr val="0070C0"/>
                </a:solidFill>
              </a:rPr>
              <a:t>cgs</a:t>
            </a:r>
            <a:r>
              <a:rPr lang="es-MX" sz="4000" dirty="0">
                <a:solidFill>
                  <a:schemeClr val="tx2"/>
                </a:solidFill>
              </a:rPr>
              <a:t>, donde las unidades de longitud, masa y tiempo son: el centímetro, gramo y segundo.</a:t>
            </a:r>
          </a:p>
        </p:txBody>
      </p:sp>
    </p:spTree>
    <p:extLst>
      <p:ext uri="{BB962C8B-B14F-4D97-AF65-F5344CB8AC3E}">
        <p14:creationId xmlns:p14="http://schemas.microsoft.com/office/powerpoint/2010/main" val="77037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Sobre las unidades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2554545"/>
          </a:xfrm>
          <a:prstGeom prst="rect">
            <a:avLst/>
          </a:prstGeom>
          <a:noFill/>
        </p:spPr>
        <p:txBody>
          <a:bodyPr wrap="square" rtlCol="0">
            <a:spAutoFit/>
          </a:bodyPr>
          <a:lstStyle/>
          <a:p>
            <a:pPr algn="l"/>
            <a:r>
              <a:rPr lang="es-MX" sz="4000" dirty="0">
                <a:solidFill>
                  <a:schemeClr val="tx2"/>
                </a:solidFill>
              </a:rPr>
              <a:t>En ciencia e ingeniería se utiliza también un sistema llamado </a:t>
            </a:r>
            <a:r>
              <a:rPr lang="es-MX" sz="4000" b="1" dirty="0" err="1">
                <a:solidFill>
                  <a:srgbClr val="0070C0"/>
                </a:solidFill>
              </a:rPr>
              <a:t>cgs</a:t>
            </a:r>
            <a:r>
              <a:rPr lang="es-MX" sz="4000" dirty="0">
                <a:solidFill>
                  <a:schemeClr val="tx2"/>
                </a:solidFill>
              </a:rPr>
              <a:t>, donde las unidades de longitud, masa y tiempo son: el centímetro, gramo y segundo.</a:t>
            </a:r>
          </a:p>
        </p:txBody>
      </p:sp>
    </p:spTree>
    <p:extLst>
      <p:ext uri="{BB962C8B-B14F-4D97-AF65-F5344CB8AC3E}">
        <p14:creationId xmlns:p14="http://schemas.microsoft.com/office/powerpoint/2010/main" val="337777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Sobre las unidades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1323439"/>
          </a:xfrm>
          <a:prstGeom prst="rect">
            <a:avLst/>
          </a:prstGeom>
          <a:noFill/>
        </p:spPr>
        <p:txBody>
          <a:bodyPr wrap="square" rtlCol="0">
            <a:spAutoFit/>
          </a:bodyPr>
          <a:lstStyle/>
          <a:p>
            <a:pPr algn="l"/>
            <a:r>
              <a:rPr lang="es-MX" sz="4000" dirty="0">
                <a:solidFill>
                  <a:schemeClr val="tx2"/>
                </a:solidFill>
              </a:rPr>
              <a:t>La unidad de medida de la fuerza en el sistema </a:t>
            </a:r>
            <a:r>
              <a:rPr lang="es-MX" sz="4000" dirty="0" err="1">
                <a:solidFill>
                  <a:schemeClr val="tx2"/>
                </a:solidFill>
              </a:rPr>
              <a:t>cgs</a:t>
            </a:r>
            <a:r>
              <a:rPr lang="es-MX" sz="4000" dirty="0">
                <a:solidFill>
                  <a:schemeClr val="tx2"/>
                </a:solidFill>
              </a:rPr>
              <a:t>, es la llamada </a:t>
            </a:r>
            <a:r>
              <a:rPr lang="es-MX" sz="4000" b="1" dirty="0">
                <a:solidFill>
                  <a:srgbClr val="00B050"/>
                </a:solidFill>
              </a:rPr>
              <a:t>dina</a:t>
            </a:r>
            <a:r>
              <a:rPr lang="es-MX" sz="4000" b="1" dirty="0">
                <a:solidFill>
                  <a:schemeClr val="tx2"/>
                </a:solidFill>
              </a:rPr>
              <a:t>:</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7E0AEF7-5CA0-41FB-B3E1-D562C82D8C18}"/>
                  </a:ext>
                </a:extLst>
              </p:cNvPr>
              <p:cNvSpPr txBox="1"/>
              <p:nvPr/>
            </p:nvSpPr>
            <p:spPr>
              <a:xfrm>
                <a:off x="777888" y="3979283"/>
                <a:ext cx="6098344" cy="1146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𝑑𝑖𝑛𝑎</m:t>
                      </m:r>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𝑔</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cm</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B7E0AEF7-5CA0-41FB-B3E1-D562C82D8C18}"/>
                  </a:ext>
                </a:extLst>
              </p:cNvPr>
              <p:cNvSpPr txBox="1">
                <a:spLocks noRot="1" noChangeAspect="1" noMove="1" noResize="1" noEditPoints="1" noAdjustHandles="1" noChangeArrowheads="1" noChangeShapeType="1" noTextEdit="1"/>
              </p:cNvSpPr>
              <p:nvPr/>
            </p:nvSpPr>
            <p:spPr>
              <a:xfrm>
                <a:off x="777888" y="3979283"/>
                <a:ext cx="6098344" cy="1146852"/>
              </a:xfrm>
              <a:prstGeom prst="rect">
                <a:avLst/>
              </a:prstGeom>
              <a:blipFill>
                <a:blip r:embed="rId3"/>
                <a:stretch>
                  <a:fillRect/>
                </a:stretch>
              </a:blipFill>
            </p:spPr>
            <p:txBody>
              <a:bodyPr/>
              <a:lstStyle/>
              <a:p>
                <a:r>
                  <a:rPr lang="es-MX">
                    <a:noFill/>
                  </a:rPr>
                  <a:t> </a:t>
                </a:r>
              </a:p>
            </p:txBody>
          </p:sp>
        </mc:Fallback>
      </mc:AlternateContent>
      <p:sp>
        <p:nvSpPr>
          <p:cNvPr id="8" name="CuadroTexto 7">
            <a:extLst>
              <a:ext uri="{FF2B5EF4-FFF2-40B4-BE49-F238E27FC236}">
                <a16:creationId xmlns:a16="http://schemas.microsoft.com/office/drawing/2014/main" id="{C6629E5E-2EB9-3B54-CD2F-590FC6C37DDB}"/>
              </a:ext>
            </a:extLst>
          </p:cNvPr>
          <p:cNvSpPr txBox="1"/>
          <p:nvPr/>
        </p:nvSpPr>
        <p:spPr>
          <a:xfrm>
            <a:off x="473726" y="5126135"/>
            <a:ext cx="9755614" cy="1323439"/>
          </a:xfrm>
          <a:prstGeom prst="rect">
            <a:avLst/>
          </a:prstGeom>
          <a:noFill/>
        </p:spPr>
        <p:txBody>
          <a:bodyPr wrap="square" rtlCol="0">
            <a:spAutoFit/>
          </a:bodyPr>
          <a:lstStyle/>
          <a:p>
            <a:pPr algn="l"/>
            <a:r>
              <a:rPr lang="es-MX" sz="4000" dirty="0">
                <a:solidFill>
                  <a:schemeClr val="tx2"/>
                </a:solidFill>
              </a:rPr>
              <a:t>Las primeras diez respuestas correctas, se llevan un punto de participación en clase.</a:t>
            </a:r>
            <a:endParaRPr lang="es-MX" sz="4000" b="1" dirty="0">
              <a:solidFill>
                <a:schemeClr val="tx2"/>
              </a:solidFill>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1A7A1E5D-4C8E-26C0-5A58-0BD5F70FB6D5}"/>
                  </a:ext>
                </a:extLst>
              </p:cNvPr>
              <p:cNvSpPr txBox="1"/>
              <p:nvPr/>
            </p:nvSpPr>
            <p:spPr>
              <a:xfrm>
                <a:off x="5221892" y="4198766"/>
                <a:ext cx="253398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𝑁</m:t>
                      </m:r>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1A7A1E5D-4C8E-26C0-5A58-0BD5F70FB6D5}"/>
                  </a:ext>
                </a:extLst>
              </p:cNvPr>
              <p:cNvSpPr txBox="1">
                <a:spLocks noRot="1" noChangeAspect="1" noMove="1" noResize="1" noEditPoints="1" noAdjustHandles="1" noChangeArrowheads="1" noChangeShapeType="1" noTextEdit="1"/>
              </p:cNvSpPr>
              <p:nvPr/>
            </p:nvSpPr>
            <p:spPr>
              <a:xfrm>
                <a:off x="5221892" y="4198766"/>
                <a:ext cx="2533983" cy="707886"/>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74218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Sobre las unidades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1938992"/>
          </a:xfrm>
          <a:prstGeom prst="rect">
            <a:avLst/>
          </a:prstGeom>
          <a:noFill/>
        </p:spPr>
        <p:txBody>
          <a:bodyPr wrap="square" rtlCol="0">
            <a:spAutoFit/>
          </a:bodyPr>
          <a:lstStyle/>
          <a:p>
            <a:pPr algn="l"/>
            <a:r>
              <a:rPr lang="es-MX" sz="4000" dirty="0">
                <a:solidFill>
                  <a:schemeClr val="tx2"/>
                </a:solidFill>
              </a:rPr>
              <a:t>En el sistema británico, la unidad de fuerza es la </a:t>
            </a:r>
            <a:r>
              <a:rPr lang="es-MX" sz="4000" b="1" dirty="0">
                <a:solidFill>
                  <a:srgbClr val="C00000"/>
                </a:solidFill>
              </a:rPr>
              <a:t>libra</a:t>
            </a:r>
            <a:r>
              <a:rPr lang="es-MX" sz="4000" dirty="0">
                <a:solidFill>
                  <a:schemeClr val="tx2"/>
                </a:solidFill>
              </a:rPr>
              <a:t> (o </a:t>
            </a:r>
            <a:r>
              <a:rPr lang="es-MX" sz="4000" b="1" dirty="0">
                <a:solidFill>
                  <a:schemeClr val="accent2">
                    <a:lumMod val="75000"/>
                  </a:schemeClr>
                </a:solidFill>
              </a:rPr>
              <a:t>libra-fuerza</a:t>
            </a:r>
            <a:r>
              <a:rPr lang="es-MX" sz="4000" dirty="0">
                <a:solidFill>
                  <a:schemeClr val="tx2"/>
                </a:solidFill>
              </a:rPr>
              <a:t>) y la unidad de</a:t>
            </a:r>
          </a:p>
          <a:p>
            <a:pPr algn="l"/>
            <a:r>
              <a:rPr lang="es-MX" sz="4000" dirty="0">
                <a:solidFill>
                  <a:schemeClr val="tx2"/>
                </a:solidFill>
              </a:rPr>
              <a:t>masa es el </a:t>
            </a:r>
            <a:r>
              <a:rPr lang="es-MX" sz="4000" b="1" dirty="0">
                <a:solidFill>
                  <a:schemeClr val="accent5">
                    <a:lumMod val="75000"/>
                  </a:schemeClr>
                </a:solidFill>
              </a:rPr>
              <a:t>slug</a:t>
            </a:r>
            <a:r>
              <a:rPr lang="es-MX" sz="4000" dirty="0">
                <a:solidFill>
                  <a:schemeClr val="tx2"/>
                </a:solidFill>
              </a:rPr>
              <a:t>.</a:t>
            </a:r>
          </a:p>
        </p:txBody>
      </p:sp>
    </p:spTree>
    <p:extLst>
      <p:ext uri="{BB962C8B-B14F-4D97-AF65-F5344CB8AC3E}">
        <p14:creationId xmlns:p14="http://schemas.microsoft.com/office/powerpoint/2010/main" val="182274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Sobre las unidades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1323439"/>
          </a:xfrm>
          <a:prstGeom prst="rect">
            <a:avLst/>
          </a:prstGeom>
          <a:noFill/>
        </p:spPr>
        <p:txBody>
          <a:bodyPr wrap="square" rtlCol="0">
            <a:spAutoFit/>
          </a:bodyPr>
          <a:lstStyle/>
          <a:p>
            <a:pPr algn="l"/>
            <a:r>
              <a:rPr lang="es-MX" sz="4000" dirty="0">
                <a:solidFill>
                  <a:schemeClr val="tx2"/>
                </a:solidFill>
              </a:rPr>
              <a:t>La unidad de aceleración es el pie por segundo al cuadrado, así que:</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B051B1C8-FE13-0DE3-13F4-0C2D1FC455F6}"/>
                  </a:ext>
                </a:extLst>
              </p:cNvPr>
              <p:cNvSpPr txBox="1"/>
              <p:nvPr/>
            </p:nvSpPr>
            <p:spPr>
              <a:xfrm>
                <a:off x="1769013" y="3932468"/>
                <a:ext cx="6098344" cy="1240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𝑙𝑖𝑏𝑟𝑎</m:t>
                      </m:r>
                      <m:r>
                        <a:rPr lang="es-MX" sz="4000" b="0" i="1" smtClean="0">
                          <a:solidFill>
                            <a:schemeClr val="tx2"/>
                          </a:solidFill>
                          <a:latin typeface="Cambria Math" panose="02040503050406030204" pitchFamily="18" charset="0"/>
                        </a:rPr>
                        <m:t>=1 </m:t>
                      </m:r>
                      <m:r>
                        <a:rPr lang="es-MX" sz="4000" b="0" i="1" smtClean="0">
                          <a:solidFill>
                            <a:schemeClr val="tx2"/>
                          </a:solidFill>
                          <a:latin typeface="Cambria Math" panose="02040503050406030204" pitchFamily="18" charset="0"/>
                        </a:rPr>
                        <m:t>𝑠𝑙𝑢𝑔</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𝑝𝑖𝑒</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B051B1C8-FE13-0DE3-13F4-0C2D1FC455F6}"/>
                  </a:ext>
                </a:extLst>
              </p:cNvPr>
              <p:cNvSpPr txBox="1">
                <a:spLocks noRot="1" noChangeAspect="1" noMove="1" noResize="1" noEditPoints="1" noAdjustHandles="1" noChangeArrowheads="1" noChangeShapeType="1" noTextEdit="1"/>
              </p:cNvSpPr>
              <p:nvPr/>
            </p:nvSpPr>
            <p:spPr>
              <a:xfrm>
                <a:off x="1769013" y="3932468"/>
                <a:ext cx="6098344" cy="124078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69434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2 - Evaluación continua</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4401205"/>
          </a:xfrm>
          <a:prstGeom prst="rect">
            <a:avLst/>
          </a:prstGeom>
          <a:noFill/>
        </p:spPr>
        <p:txBody>
          <a:bodyPr wrap="square" rtlCol="0">
            <a:spAutoFit/>
          </a:bodyPr>
          <a:lstStyle/>
          <a:p>
            <a:pPr algn="l"/>
            <a:r>
              <a:rPr lang="es-MX" sz="4000" dirty="0">
                <a:solidFill>
                  <a:schemeClr val="tx2"/>
                </a:solidFill>
              </a:rPr>
              <a:t>Ordena las siguientes situaciones de acuerdo con la magnitud de la aceleración del objeto, de la más baja a la más alta.</a:t>
            </a:r>
          </a:p>
          <a:p>
            <a:pPr algn="l"/>
            <a:endParaRPr lang="es-MX" sz="4000" dirty="0">
              <a:solidFill>
                <a:schemeClr val="tx2"/>
              </a:solidFill>
            </a:endParaRPr>
          </a:p>
          <a:p>
            <a:pPr algn="l"/>
            <a:r>
              <a:rPr lang="es-MX" sz="4000" dirty="0">
                <a:solidFill>
                  <a:schemeClr val="tx2"/>
                </a:solidFill>
              </a:rPr>
              <a:t>Se entregará a más tardar el lunes 29 a las 8 pm (recuerda que son todos los ejercicios que se dejen en esta semana.</a:t>
            </a:r>
          </a:p>
        </p:txBody>
      </p:sp>
    </p:spTree>
    <p:extLst>
      <p:ext uri="{BB962C8B-B14F-4D97-AF65-F5344CB8AC3E}">
        <p14:creationId xmlns:p14="http://schemas.microsoft.com/office/powerpoint/2010/main" val="348375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2 - Evaluación continua</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2554545"/>
          </a:xfrm>
          <a:prstGeom prst="rect">
            <a:avLst/>
          </a:prstGeom>
          <a:noFill/>
        </p:spPr>
        <p:txBody>
          <a:bodyPr wrap="square" rtlCol="0">
            <a:spAutoFit/>
          </a:bodyPr>
          <a:lstStyle/>
          <a:p>
            <a:pPr marL="363538" indent="-363538" algn="l">
              <a:buFont typeface="+mj-lt"/>
              <a:buAutoNum type="romanLcPeriod"/>
            </a:pPr>
            <a:r>
              <a:rPr lang="es-MX" sz="4000" dirty="0">
                <a:solidFill>
                  <a:schemeClr val="tx2"/>
                </a:solidFill>
              </a:rPr>
              <a:t>Sobre un objeto de 2.0 kg actúa una fuerza neta de 2.0 N.</a:t>
            </a:r>
          </a:p>
          <a:p>
            <a:pPr marL="363538" indent="-363538" algn="l">
              <a:buFont typeface="+mj-lt"/>
              <a:buAutoNum type="romanLcPeriod"/>
            </a:pPr>
            <a:r>
              <a:rPr lang="es-MX" sz="4000" dirty="0">
                <a:solidFill>
                  <a:schemeClr val="tx2"/>
                </a:solidFill>
              </a:rPr>
              <a:t> Sobre un objeto de 2.0 kg actúa una fuerza neta de 8.0 N.</a:t>
            </a:r>
          </a:p>
        </p:txBody>
      </p:sp>
    </p:spTree>
    <p:extLst>
      <p:ext uri="{BB962C8B-B14F-4D97-AF65-F5344CB8AC3E}">
        <p14:creationId xmlns:p14="http://schemas.microsoft.com/office/powerpoint/2010/main" val="108672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2 - Evaluación continua</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2554545"/>
          </a:xfrm>
          <a:prstGeom prst="rect">
            <a:avLst/>
          </a:prstGeom>
          <a:noFill/>
        </p:spPr>
        <p:txBody>
          <a:bodyPr wrap="square" rtlCol="0">
            <a:spAutoFit/>
          </a:bodyPr>
          <a:lstStyle/>
          <a:p>
            <a:pPr marL="536575" indent="-536575" algn="l">
              <a:buFont typeface="+mj-lt"/>
              <a:buAutoNum type="romanLcPeriod" startAt="3"/>
            </a:pPr>
            <a:r>
              <a:rPr lang="es-MX" sz="4000" dirty="0">
                <a:solidFill>
                  <a:schemeClr val="tx2"/>
                </a:solidFill>
              </a:rPr>
              <a:t>Sobre un objeto de 8.0 kg actúa una fuerza neta de 2.0 N.</a:t>
            </a:r>
          </a:p>
          <a:p>
            <a:pPr marL="363538" indent="-363538" algn="l">
              <a:buFont typeface="+mj-lt"/>
              <a:buAutoNum type="romanLcPeriod" startAt="3"/>
            </a:pPr>
            <a:r>
              <a:rPr lang="es-MX" sz="4000" dirty="0">
                <a:solidFill>
                  <a:schemeClr val="tx2"/>
                </a:solidFill>
              </a:rPr>
              <a:t> Sobre un objeto de 8.0 kg actúa una fuerza neta de 8.0 </a:t>
            </a:r>
            <a:r>
              <a:rPr lang="es-MX" sz="4000">
                <a:solidFill>
                  <a:schemeClr val="tx2"/>
                </a:solidFill>
              </a:rPr>
              <a:t>N.</a:t>
            </a:r>
            <a:endParaRPr lang="es-MX" sz="4000" dirty="0">
              <a:solidFill>
                <a:schemeClr val="tx2"/>
              </a:solidFill>
            </a:endParaRPr>
          </a:p>
        </p:txBody>
      </p:sp>
    </p:spTree>
    <p:extLst>
      <p:ext uri="{BB962C8B-B14F-4D97-AF65-F5344CB8AC3E}">
        <p14:creationId xmlns:p14="http://schemas.microsoft.com/office/powerpoint/2010/main" val="31820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29616" y="1940670"/>
            <a:ext cx="10686943" cy="1323439"/>
          </a:xfrm>
          <a:prstGeom prst="rect">
            <a:avLst/>
          </a:prstGeom>
          <a:noFill/>
        </p:spPr>
        <p:txBody>
          <a:bodyPr wrap="square" rtlCol="0">
            <a:spAutoFit/>
          </a:bodyPr>
          <a:lstStyle/>
          <a:p>
            <a:pPr algn="l"/>
            <a:r>
              <a:rPr lang="es-MX" sz="4000" dirty="0">
                <a:solidFill>
                  <a:schemeClr val="tx2"/>
                </a:solidFill>
              </a:rPr>
              <a:t>Determina la fuerza que se necesita aplicar a un coche de 800 kg para que éste se acelere 4 m/s</a:t>
            </a:r>
            <a:r>
              <a:rPr lang="es-MX" sz="4000" baseline="30000" dirty="0">
                <a:solidFill>
                  <a:schemeClr val="tx2"/>
                </a:solidFill>
              </a:rPr>
              <a:t>2</a:t>
            </a:r>
          </a:p>
        </p:txBody>
      </p:sp>
      <p:grpSp>
        <p:nvGrpSpPr>
          <p:cNvPr id="11" name="Grupo 10">
            <a:extLst>
              <a:ext uri="{FF2B5EF4-FFF2-40B4-BE49-F238E27FC236}">
                <a16:creationId xmlns:a16="http://schemas.microsoft.com/office/drawing/2014/main" id="{F46B1349-ED17-1395-E1D0-7A9CC61A7A6B}"/>
              </a:ext>
            </a:extLst>
          </p:cNvPr>
          <p:cNvGrpSpPr/>
          <p:nvPr/>
        </p:nvGrpSpPr>
        <p:grpSpPr>
          <a:xfrm>
            <a:off x="217956" y="3326909"/>
            <a:ext cx="3256764" cy="2368297"/>
            <a:chOff x="752528" y="4079631"/>
            <a:chExt cx="3256764" cy="2368297"/>
          </a:xfrm>
        </p:grpSpPr>
        <p:sp>
          <p:nvSpPr>
            <p:cNvPr id="2" name="Triángulo isósceles 1">
              <a:extLst>
                <a:ext uri="{FF2B5EF4-FFF2-40B4-BE49-F238E27FC236}">
                  <a16:creationId xmlns:a16="http://schemas.microsoft.com/office/drawing/2014/main" id="{9121B4DE-C35F-51CB-E8EE-14363C595632}"/>
                </a:ext>
              </a:extLst>
            </p:cNvPr>
            <p:cNvSpPr/>
            <p:nvPr/>
          </p:nvSpPr>
          <p:spPr>
            <a:xfrm>
              <a:off x="752528" y="4079631"/>
              <a:ext cx="3256764" cy="2368297"/>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 name="Conector recto 4">
              <a:extLst>
                <a:ext uri="{FF2B5EF4-FFF2-40B4-BE49-F238E27FC236}">
                  <a16:creationId xmlns:a16="http://schemas.microsoft.com/office/drawing/2014/main" id="{C5857A5E-304D-2E85-24B2-6C033B24A34B}"/>
                </a:ext>
              </a:extLst>
            </p:cNvPr>
            <p:cNvCxnSpPr/>
            <p:nvPr/>
          </p:nvCxnSpPr>
          <p:spPr>
            <a:xfrm>
              <a:off x="1453888" y="5403070"/>
              <a:ext cx="1828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38DF3520-A8AC-B612-DE9E-CB214CEEAF23}"/>
                </a:ext>
              </a:extLst>
            </p:cNvPr>
            <p:cNvCxnSpPr>
              <a:endCxn id="2" idx="3"/>
            </p:cNvCxnSpPr>
            <p:nvPr/>
          </p:nvCxnSpPr>
          <p:spPr>
            <a:xfrm>
              <a:off x="2335576" y="5403070"/>
              <a:ext cx="45334" cy="1044858"/>
            </a:xfrm>
            <a:prstGeom prst="line">
              <a:avLst/>
            </a:prstGeom>
            <a:ln w="28575"/>
          </p:spPr>
          <p:style>
            <a:lnRef idx="1">
              <a:schemeClr val="dk1"/>
            </a:lnRef>
            <a:fillRef idx="0">
              <a:schemeClr val="dk1"/>
            </a:fillRef>
            <a:effectRef idx="0">
              <a:schemeClr val="dk1"/>
            </a:effectRef>
            <a:fontRef idx="minor">
              <a:schemeClr val="tx1"/>
            </a:fontRef>
          </p:style>
        </p:cxnSp>
        <p:sp>
          <p:nvSpPr>
            <p:cNvPr id="8" name="CuadroTexto 7">
              <a:extLst>
                <a:ext uri="{FF2B5EF4-FFF2-40B4-BE49-F238E27FC236}">
                  <a16:creationId xmlns:a16="http://schemas.microsoft.com/office/drawing/2014/main" id="{4CC31DC5-C3B6-01F5-25C4-2877C660F373}"/>
                </a:ext>
              </a:extLst>
            </p:cNvPr>
            <p:cNvSpPr txBox="1"/>
            <p:nvPr/>
          </p:nvSpPr>
          <p:spPr>
            <a:xfrm>
              <a:off x="2158134" y="4555893"/>
              <a:ext cx="420308" cy="707886"/>
            </a:xfrm>
            <a:prstGeom prst="rect">
              <a:avLst/>
            </a:prstGeom>
            <a:noFill/>
          </p:spPr>
          <p:txBody>
            <a:bodyPr wrap="none" rtlCol="0">
              <a:spAutoFit/>
            </a:bodyPr>
            <a:lstStyle/>
            <a:p>
              <a:r>
                <a:rPr lang="es-MX" sz="4000" dirty="0">
                  <a:solidFill>
                    <a:schemeClr val="tx2"/>
                  </a:solidFill>
                </a:rPr>
                <a:t>F</a:t>
              </a:r>
            </a:p>
          </p:txBody>
        </p:sp>
        <p:sp>
          <p:nvSpPr>
            <p:cNvPr id="9" name="CuadroTexto 8">
              <a:extLst>
                <a:ext uri="{FF2B5EF4-FFF2-40B4-BE49-F238E27FC236}">
                  <a16:creationId xmlns:a16="http://schemas.microsoft.com/office/drawing/2014/main" id="{B19AB2C9-EA16-45D8-1078-C4EF8C9E8CB2}"/>
                </a:ext>
              </a:extLst>
            </p:cNvPr>
            <p:cNvSpPr txBox="1"/>
            <p:nvPr/>
          </p:nvSpPr>
          <p:spPr>
            <a:xfrm>
              <a:off x="1573810" y="5571556"/>
              <a:ext cx="595035" cy="707886"/>
            </a:xfrm>
            <a:prstGeom prst="rect">
              <a:avLst/>
            </a:prstGeom>
            <a:noFill/>
          </p:spPr>
          <p:txBody>
            <a:bodyPr wrap="none" rtlCol="0">
              <a:spAutoFit/>
            </a:bodyPr>
            <a:lstStyle/>
            <a:p>
              <a:r>
                <a:rPr lang="es-MX" sz="4000" dirty="0">
                  <a:solidFill>
                    <a:schemeClr val="tx2"/>
                  </a:solidFill>
                </a:rPr>
                <a:t>m</a:t>
              </a:r>
            </a:p>
          </p:txBody>
        </p:sp>
        <p:sp>
          <p:nvSpPr>
            <p:cNvPr id="10" name="CuadroTexto 9">
              <a:extLst>
                <a:ext uri="{FF2B5EF4-FFF2-40B4-BE49-F238E27FC236}">
                  <a16:creationId xmlns:a16="http://schemas.microsoft.com/office/drawing/2014/main" id="{C9F2BAB5-5094-0A79-03AC-5E67DDA4F211}"/>
                </a:ext>
              </a:extLst>
            </p:cNvPr>
            <p:cNvSpPr txBox="1"/>
            <p:nvPr/>
          </p:nvSpPr>
          <p:spPr>
            <a:xfrm>
              <a:off x="2774793" y="5575240"/>
              <a:ext cx="429926" cy="707886"/>
            </a:xfrm>
            <a:prstGeom prst="rect">
              <a:avLst/>
            </a:prstGeom>
            <a:noFill/>
          </p:spPr>
          <p:txBody>
            <a:bodyPr wrap="none" rtlCol="0">
              <a:spAutoFit/>
            </a:bodyPr>
            <a:lstStyle/>
            <a:p>
              <a:r>
                <a:rPr lang="es-MX" sz="4000" dirty="0">
                  <a:solidFill>
                    <a:schemeClr val="tx2"/>
                  </a:solidFill>
                </a:rPr>
                <a:t>a</a:t>
              </a:r>
            </a:p>
          </p:txBody>
        </p:sp>
      </p:grpSp>
      <p:sp>
        <p:nvSpPr>
          <p:cNvPr id="12" name="CuadroTexto 11">
            <a:extLst>
              <a:ext uri="{FF2B5EF4-FFF2-40B4-BE49-F238E27FC236}">
                <a16:creationId xmlns:a16="http://schemas.microsoft.com/office/drawing/2014/main" id="{658B3167-A5FF-4198-2F42-4B15E6C97573}"/>
              </a:ext>
            </a:extLst>
          </p:cNvPr>
          <p:cNvSpPr txBox="1"/>
          <p:nvPr/>
        </p:nvSpPr>
        <p:spPr>
          <a:xfrm>
            <a:off x="3585227" y="3541562"/>
            <a:ext cx="2824403" cy="1938992"/>
          </a:xfrm>
          <a:prstGeom prst="rect">
            <a:avLst/>
          </a:prstGeom>
          <a:noFill/>
        </p:spPr>
        <p:txBody>
          <a:bodyPr wrap="square" rtlCol="0">
            <a:spAutoFit/>
          </a:bodyPr>
          <a:lstStyle/>
          <a:p>
            <a:pPr algn="l"/>
            <a:r>
              <a:rPr lang="es-MX" sz="4000" b="1" dirty="0">
                <a:solidFill>
                  <a:srgbClr val="FF0000"/>
                </a:solidFill>
              </a:rPr>
              <a:t>Datos:</a:t>
            </a:r>
          </a:p>
          <a:p>
            <a:pPr algn="l"/>
            <a:r>
              <a:rPr lang="es-MX" sz="4000" dirty="0">
                <a:solidFill>
                  <a:schemeClr val="tx2"/>
                </a:solidFill>
              </a:rPr>
              <a:t>m = 800 kg</a:t>
            </a:r>
          </a:p>
          <a:p>
            <a:pPr algn="l"/>
            <a:r>
              <a:rPr lang="es-MX" sz="4000" dirty="0">
                <a:solidFill>
                  <a:schemeClr val="tx2"/>
                </a:solidFill>
              </a:rPr>
              <a:t>a = 4 m/s</a:t>
            </a:r>
            <a:r>
              <a:rPr lang="es-MX" sz="4000" baseline="30000" dirty="0">
                <a:solidFill>
                  <a:schemeClr val="tx2"/>
                </a:solidFill>
              </a:rPr>
              <a:t>2</a:t>
            </a:r>
            <a:endParaRPr lang="es-MX" sz="4000" dirty="0">
              <a:solidFill>
                <a:schemeClr val="tx2"/>
              </a:solidFill>
            </a:endParaRPr>
          </a:p>
        </p:txBody>
      </p:sp>
      <p:sp>
        <p:nvSpPr>
          <p:cNvPr id="14" name="CuadroTexto 13">
            <a:extLst>
              <a:ext uri="{FF2B5EF4-FFF2-40B4-BE49-F238E27FC236}">
                <a16:creationId xmlns:a16="http://schemas.microsoft.com/office/drawing/2014/main" id="{E160E3E7-8614-04E2-AA00-EA778D72B3D2}"/>
              </a:ext>
            </a:extLst>
          </p:cNvPr>
          <p:cNvSpPr txBox="1"/>
          <p:nvPr/>
        </p:nvSpPr>
        <p:spPr>
          <a:xfrm>
            <a:off x="6734215" y="3519167"/>
            <a:ext cx="2824403" cy="1323439"/>
          </a:xfrm>
          <a:prstGeom prst="rect">
            <a:avLst/>
          </a:prstGeom>
          <a:noFill/>
        </p:spPr>
        <p:txBody>
          <a:bodyPr wrap="square" rtlCol="0">
            <a:spAutoFit/>
          </a:bodyPr>
          <a:lstStyle/>
          <a:p>
            <a:pPr algn="l"/>
            <a:r>
              <a:rPr lang="es-MX" sz="4000" b="1" dirty="0">
                <a:solidFill>
                  <a:srgbClr val="FF0000"/>
                </a:solidFill>
              </a:rPr>
              <a:t>Expresión:</a:t>
            </a:r>
          </a:p>
          <a:p>
            <a:pPr algn="l"/>
            <a:r>
              <a:rPr lang="es-MX" sz="4000" dirty="0">
                <a:solidFill>
                  <a:schemeClr val="tx2"/>
                </a:solidFill>
              </a:rPr>
              <a:t>F = m a</a:t>
            </a:r>
          </a:p>
        </p:txBody>
      </p:sp>
      <p:sp>
        <p:nvSpPr>
          <p:cNvPr id="15" name="CuadroTexto 14">
            <a:extLst>
              <a:ext uri="{FF2B5EF4-FFF2-40B4-BE49-F238E27FC236}">
                <a16:creationId xmlns:a16="http://schemas.microsoft.com/office/drawing/2014/main" id="{23FF7509-6F83-3886-A47F-19BBCD48AF65}"/>
              </a:ext>
            </a:extLst>
          </p:cNvPr>
          <p:cNvSpPr txBox="1"/>
          <p:nvPr/>
        </p:nvSpPr>
        <p:spPr>
          <a:xfrm>
            <a:off x="6638420" y="3496524"/>
            <a:ext cx="4512585" cy="1323439"/>
          </a:xfrm>
          <a:prstGeom prst="rect">
            <a:avLst/>
          </a:prstGeom>
          <a:noFill/>
        </p:spPr>
        <p:txBody>
          <a:bodyPr wrap="square" rtlCol="0">
            <a:spAutoFit/>
          </a:bodyPr>
          <a:lstStyle/>
          <a:p>
            <a:pPr algn="l"/>
            <a:r>
              <a:rPr lang="es-MX" sz="4000" b="1" dirty="0">
                <a:solidFill>
                  <a:srgbClr val="FF0000"/>
                </a:solidFill>
              </a:rPr>
              <a:t>Sustitución:</a:t>
            </a:r>
          </a:p>
          <a:p>
            <a:pPr algn="l"/>
            <a:r>
              <a:rPr lang="es-MX" sz="4000" dirty="0">
                <a:solidFill>
                  <a:schemeClr val="tx2"/>
                </a:solidFill>
              </a:rPr>
              <a:t>F = (800 kg)(4 m/s</a:t>
            </a:r>
            <a:r>
              <a:rPr lang="es-MX" sz="4000" baseline="30000" dirty="0">
                <a:solidFill>
                  <a:schemeClr val="tx2"/>
                </a:solidFill>
              </a:rPr>
              <a:t>2</a:t>
            </a:r>
            <a:r>
              <a:rPr lang="es-MX" sz="4000" dirty="0">
                <a:solidFill>
                  <a:schemeClr val="tx2"/>
                </a:solidFill>
              </a:rPr>
              <a:t>)</a:t>
            </a:r>
          </a:p>
        </p:txBody>
      </p:sp>
      <p:sp>
        <p:nvSpPr>
          <p:cNvPr id="16" name="CuadroTexto 15">
            <a:extLst>
              <a:ext uri="{FF2B5EF4-FFF2-40B4-BE49-F238E27FC236}">
                <a16:creationId xmlns:a16="http://schemas.microsoft.com/office/drawing/2014/main" id="{8E8A5650-B730-7F4A-A39B-3253F1DB8634}"/>
              </a:ext>
            </a:extLst>
          </p:cNvPr>
          <p:cNvSpPr txBox="1"/>
          <p:nvPr/>
        </p:nvSpPr>
        <p:spPr>
          <a:xfrm>
            <a:off x="6734215" y="4818834"/>
            <a:ext cx="4512585" cy="1938992"/>
          </a:xfrm>
          <a:prstGeom prst="rect">
            <a:avLst/>
          </a:prstGeom>
          <a:noFill/>
        </p:spPr>
        <p:txBody>
          <a:bodyPr wrap="square" rtlCol="0">
            <a:spAutoFit/>
          </a:bodyPr>
          <a:lstStyle/>
          <a:p>
            <a:pPr algn="l"/>
            <a:r>
              <a:rPr lang="es-MX" sz="4000" b="1" dirty="0">
                <a:solidFill>
                  <a:srgbClr val="FF0000"/>
                </a:solidFill>
              </a:rPr>
              <a:t>Resultado:</a:t>
            </a:r>
          </a:p>
          <a:p>
            <a:pPr algn="l"/>
            <a:r>
              <a:rPr lang="es-MX" sz="4000" dirty="0">
                <a:solidFill>
                  <a:schemeClr val="tx2"/>
                </a:solidFill>
              </a:rPr>
              <a:t>F = 3200 kg m/s</a:t>
            </a:r>
            <a:r>
              <a:rPr lang="es-MX" sz="4000" baseline="30000" dirty="0">
                <a:solidFill>
                  <a:schemeClr val="tx2"/>
                </a:solidFill>
              </a:rPr>
              <a:t>2</a:t>
            </a:r>
            <a:r>
              <a:rPr lang="es-MX" sz="4000" dirty="0">
                <a:solidFill>
                  <a:schemeClr val="tx2"/>
                </a:solidFill>
              </a:rPr>
              <a:t> =</a:t>
            </a:r>
          </a:p>
          <a:p>
            <a:pPr algn="l"/>
            <a:r>
              <a:rPr lang="es-MX" sz="4000" dirty="0">
                <a:solidFill>
                  <a:schemeClr val="tx2"/>
                </a:solidFill>
              </a:rPr>
              <a:t>F = 3200 N</a:t>
            </a:r>
          </a:p>
        </p:txBody>
      </p:sp>
    </p:spTree>
    <p:extLst>
      <p:ext uri="{BB962C8B-B14F-4D97-AF65-F5344CB8AC3E}">
        <p14:creationId xmlns:p14="http://schemas.microsoft.com/office/powerpoint/2010/main" val="20782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childTnLst>
                          </p:cTn>
                        </p:par>
                        <p:par>
                          <p:cTn id="29" fill="hold">
                            <p:stCondLst>
                              <p:cond delay="500"/>
                            </p:stCondLst>
                            <p:childTnLst>
                              <p:par>
                                <p:cTn id="30" presetID="42" presetClass="path" presetSubtype="0" accel="50000" decel="50000" fill="hold" grpId="1" nodeType="afterEffect">
                                  <p:stCondLst>
                                    <p:cond delay="0"/>
                                  </p:stCondLst>
                                  <p:childTnLst>
                                    <p:animMotion origin="layout" path="M 4.16667E-6 1.11111E-6 L -0.2767 -0.00463 " pathEditMode="relative" rAng="0" ptsTypes="AA">
                                      <p:cBhvr>
                                        <p:cTn id="31" dur="2000" fill="hold"/>
                                        <p:tgtEl>
                                          <p:spTgt spid="12"/>
                                        </p:tgtEl>
                                        <p:attrNameLst>
                                          <p:attrName>ppt_x</p:attrName>
                                          <p:attrName>ppt_y</p:attrName>
                                        </p:attrNameLst>
                                      </p:cBhvr>
                                      <p:rCtr x="-13841" y="-231"/>
                                    </p:animMotion>
                                  </p:childTnLst>
                                </p:cTn>
                              </p:par>
                            </p:childTnLst>
                          </p:cTn>
                        </p:par>
                        <p:par>
                          <p:cTn id="32" fill="hold">
                            <p:stCondLst>
                              <p:cond delay="2500"/>
                            </p:stCondLst>
                            <p:childTnLst>
                              <p:par>
                                <p:cTn id="33" presetID="42" presetClass="path" presetSubtype="0" accel="50000" decel="50000" fill="hold" grpId="1" nodeType="afterEffect">
                                  <p:stCondLst>
                                    <p:cond delay="0"/>
                                  </p:stCondLst>
                                  <p:childTnLst>
                                    <p:animMotion origin="layout" path="M 1.04167E-6 -0.00208 L -0.31276 -0.00231 " pathEditMode="relative" rAng="0" ptsTypes="AA">
                                      <p:cBhvr>
                                        <p:cTn id="34" dur="2000" fill="hold"/>
                                        <p:tgtEl>
                                          <p:spTgt spid="14"/>
                                        </p:tgtEl>
                                        <p:attrNameLst>
                                          <p:attrName>ppt_x</p:attrName>
                                          <p:attrName>ppt_y</p:attrName>
                                        </p:attrNameLst>
                                      </p:cBhvr>
                                      <p:rCtr x="-15638" y="-23"/>
                                    </p:animMotion>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fade">
                                      <p:cBhvr>
                                        <p:cTn id="46" dur="2000"/>
                                        <p:tgtEl>
                                          <p:spTgt spid="16">
                                            <p:txEl>
                                              <p:pRg st="0" end="0"/>
                                            </p:txEl>
                                          </p:spTgt>
                                        </p:tgtEl>
                                      </p:cBhvr>
                                    </p:animEffect>
                                    <p:anim calcmode="lin" valueType="num">
                                      <p:cBhvr>
                                        <p:cTn id="47" dur="2000" fill="hold"/>
                                        <p:tgtEl>
                                          <p:spTgt spid="16">
                                            <p:txEl>
                                              <p:pRg st="0" end="0"/>
                                            </p:txEl>
                                          </p:spTgt>
                                        </p:tgtEl>
                                        <p:attrNameLst>
                                          <p:attrName>ppt_w</p:attrName>
                                        </p:attrNameLst>
                                      </p:cBhvr>
                                      <p:tavLst>
                                        <p:tav tm="0" fmla="#ppt_w*sin(2.5*pi*$)">
                                          <p:val>
                                            <p:fltVal val="0"/>
                                          </p:val>
                                        </p:tav>
                                        <p:tav tm="100000">
                                          <p:val>
                                            <p:fltVal val="1"/>
                                          </p:val>
                                        </p:tav>
                                      </p:tavLst>
                                    </p:anim>
                                    <p:anim calcmode="lin" valueType="num">
                                      <p:cBhvr>
                                        <p:cTn id="48" dur="2000" fill="hold"/>
                                        <p:tgtEl>
                                          <p:spTgt spid="1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6">
                                            <p:txEl>
                                              <p:pRg st="1" end="1"/>
                                            </p:txEl>
                                          </p:spTgt>
                                        </p:tgtEl>
                                        <p:attrNameLst>
                                          <p:attrName>style.visibility</p:attrName>
                                        </p:attrNameLst>
                                      </p:cBhvr>
                                      <p:to>
                                        <p:strVal val="visible"/>
                                      </p:to>
                                    </p:set>
                                    <p:animEffect transition="in" filter="fade">
                                      <p:cBhvr>
                                        <p:cTn id="53" dur="2000"/>
                                        <p:tgtEl>
                                          <p:spTgt spid="16">
                                            <p:txEl>
                                              <p:pRg st="1" end="1"/>
                                            </p:txEl>
                                          </p:spTgt>
                                        </p:tgtEl>
                                      </p:cBhvr>
                                    </p:animEffect>
                                    <p:anim calcmode="lin" valueType="num">
                                      <p:cBhvr>
                                        <p:cTn id="54" dur="2000" fill="hold"/>
                                        <p:tgtEl>
                                          <p:spTgt spid="16">
                                            <p:txEl>
                                              <p:pRg st="1" end="1"/>
                                            </p:txEl>
                                          </p:spTgt>
                                        </p:tgtEl>
                                        <p:attrNameLst>
                                          <p:attrName>ppt_w</p:attrName>
                                        </p:attrNameLst>
                                      </p:cBhvr>
                                      <p:tavLst>
                                        <p:tav tm="0" fmla="#ppt_w*sin(2.5*pi*$)">
                                          <p:val>
                                            <p:fltVal val="0"/>
                                          </p:val>
                                        </p:tav>
                                        <p:tav tm="100000">
                                          <p:val>
                                            <p:fltVal val="1"/>
                                          </p:val>
                                        </p:tav>
                                      </p:tavLst>
                                    </p:anim>
                                    <p:anim calcmode="lin" valueType="num">
                                      <p:cBhvr>
                                        <p:cTn id="55" dur="2000" fill="hold"/>
                                        <p:tgtEl>
                                          <p:spTgt spid="1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6">
                                            <p:txEl>
                                              <p:pRg st="2" end="2"/>
                                            </p:txEl>
                                          </p:spTgt>
                                        </p:tgtEl>
                                        <p:attrNameLst>
                                          <p:attrName>style.visibility</p:attrName>
                                        </p:attrNameLst>
                                      </p:cBhvr>
                                      <p:to>
                                        <p:strVal val="visible"/>
                                      </p:to>
                                    </p:set>
                                    <p:animEffect transition="in" filter="fade">
                                      <p:cBhvr>
                                        <p:cTn id="60" dur="2000"/>
                                        <p:tgtEl>
                                          <p:spTgt spid="16">
                                            <p:txEl>
                                              <p:pRg st="2" end="2"/>
                                            </p:txEl>
                                          </p:spTgt>
                                        </p:tgtEl>
                                      </p:cBhvr>
                                    </p:animEffect>
                                    <p:anim calcmode="lin" valueType="num">
                                      <p:cBhvr>
                                        <p:cTn id="61" dur="2000" fill="hold"/>
                                        <p:tgtEl>
                                          <p:spTgt spid="16">
                                            <p:txEl>
                                              <p:pRg st="2" end="2"/>
                                            </p:txEl>
                                          </p:spTgt>
                                        </p:tgtEl>
                                        <p:attrNameLst>
                                          <p:attrName>ppt_w</p:attrName>
                                        </p:attrNameLst>
                                      </p:cBhvr>
                                      <p:tavLst>
                                        <p:tav tm="0" fmla="#ppt_w*sin(2.5*pi*$)">
                                          <p:val>
                                            <p:fltVal val="0"/>
                                          </p:val>
                                        </p:tav>
                                        <p:tav tm="100000">
                                          <p:val>
                                            <p:fltVal val="1"/>
                                          </p:val>
                                        </p:tav>
                                      </p:tavLst>
                                    </p:anim>
                                    <p:anim calcmode="lin" valueType="num">
                                      <p:cBhvr>
                                        <p:cTn id="62" dur="2000" fill="hold"/>
                                        <p:tgtEl>
                                          <p:spTgt spid="16">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5" grpId="0"/>
      <p:bldP spid="1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29616" y="1940670"/>
            <a:ext cx="10686943" cy="1323439"/>
          </a:xfrm>
          <a:prstGeom prst="rect">
            <a:avLst/>
          </a:prstGeom>
          <a:noFill/>
        </p:spPr>
        <p:txBody>
          <a:bodyPr wrap="square" rtlCol="0">
            <a:spAutoFit/>
          </a:bodyPr>
          <a:lstStyle/>
          <a:p>
            <a:pPr algn="l"/>
            <a:r>
              <a:rPr lang="es-MX" sz="4000" dirty="0">
                <a:solidFill>
                  <a:schemeClr val="tx2"/>
                </a:solidFill>
              </a:rPr>
              <a:t>Determina la fuerza que se necesita aplicar a un coche de 800 kg para que éste se acelere 4 m/s</a:t>
            </a:r>
            <a:r>
              <a:rPr lang="es-MX" sz="4000" baseline="30000" dirty="0">
                <a:solidFill>
                  <a:schemeClr val="tx2"/>
                </a:solidFill>
              </a:rPr>
              <a:t>2</a:t>
            </a:r>
          </a:p>
        </p:txBody>
      </p:sp>
      <p:sp>
        <p:nvSpPr>
          <p:cNvPr id="12" name="CuadroTexto 11">
            <a:extLst>
              <a:ext uri="{FF2B5EF4-FFF2-40B4-BE49-F238E27FC236}">
                <a16:creationId xmlns:a16="http://schemas.microsoft.com/office/drawing/2014/main" id="{658B3167-A5FF-4198-2F42-4B15E6C97573}"/>
              </a:ext>
            </a:extLst>
          </p:cNvPr>
          <p:cNvSpPr txBox="1"/>
          <p:nvPr/>
        </p:nvSpPr>
        <p:spPr>
          <a:xfrm>
            <a:off x="945200" y="3435630"/>
            <a:ext cx="2824403" cy="1938992"/>
          </a:xfrm>
          <a:prstGeom prst="rect">
            <a:avLst/>
          </a:prstGeom>
          <a:noFill/>
        </p:spPr>
        <p:txBody>
          <a:bodyPr wrap="square" rtlCol="0">
            <a:spAutoFit/>
          </a:bodyPr>
          <a:lstStyle/>
          <a:p>
            <a:pPr algn="l"/>
            <a:r>
              <a:rPr lang="es-MX" sz="4000" b="1" dirty="0">
                <a:solidFill>
                  <a:srgbClr val="FF0000"/>
                </a:solidFill>
              </a:rPr>
              <a:t>Datos:</a:t>
            </a:r>
          </a:p>
          <a:p>
            <a:pPr algn="l"/>
            <a:r>
              <a:rPr lang="es-MX" sz="4000" dirty="0">
                <a:solidFill>
                  <a:schemeClr val="tx2"/>
                </a:solidFill>
              </a:rPr>
              <a:t>m = 800 kg</a:t>
            </a:r>
          </a:p>
          <a:p>
            <a:pPr algn="l"/>
            <a:r>
              <a:rPr lang="es-MX" sz="4000" dirty="0">
                <a:solidFill>
                  <a:schemeClr val="tx2"/>
                </a:solidFill>
              </a:rPr>
              <a:t>a = 4 m/s</a:t>
            </a:r>
            <a:r>
              <a:rPr lang="es-MX" sz="4000" baseline="30000" dirty="0">
                <a:solidFill>
                  <a:schemeClr val="tx2"/>
                </a:solidFill>
              </a:rPr>
              <a:t>2</a:t>
            </a:r>
            <a:endParaRPr lang="es-MX" sz="4000" dirty="0">
              <a:solidFill>
                <a:schemeClr val="tx2"/>
              </a:solidFill>
            </a:endParaRPr>
          </a:p>
        </p:txBody>
      </p:sp>
      <p:sp>
        <p:nvSpPr>
          <p:cNvPr id="14" name="CuadroTexto 13">
            <a:extLst>
              <a:ext uri="{FF2B5EF4-FFF2-40B4-BE49-F238E27FC236}">
                <a16:creationId xmlns:a16="http://schemas.microsoft.com/office/drawing/2014/main" id="{E160E3E7-8614-04E2-AA00-EA778D72B3D2}"/>
              </a:ext>
            </a:extLst>
          </p:cNvPr>
          <p:cNvSpPr txBox="1"/>
          <p:nvPr/>
        </p:nvSpPr>
        <p:spPr>
          <a:xfrm>
            <a:off x="3802464" y="3529469"/>
            <a:ext cx="2824403" cy="1323439"/>
          </a:xfrm>
          <a:prstGeom prst="rect">
            <a:avLst/>
          </a:prstGeom>
          <a:noFill/>
        </p:spPr>
        <p:txBody>
          <a:bodyPr wrap="square" rtlCol="0">
            <a:spAutoFit/>
          </a:bodyPr>
          <a:lstStyle/>
          <a:p>
            <a:pPr algn="l"/>
            <a:r>
              <a:rPr lang="es-MX" sz="4000" b="1" dirty="0">
                <a:solidFill>
                  <a:srgbClr val="FF0000"/>
                </a:solidFill>
              </a:rPr>
              <a:t>Expresión:</a:t>
            </a:r>
          </a:p>
          <a:p>
            <a:pPr algn="l"/>
            <a:r>
              <a:rPr lang="es-MX" sz="4000" dirty="0">
                <a:solidFill>
                  <a:schemeClr val="tx2"/>
                </a:solidFill>
              </a:rPr>
              <a:t>F = m a</a:t>
            </a:r>
          </a:p>
        </p:txBody>
      </p:sp>
      <p:sp>
        <p:nvSpPr>
          <p:cNvPr id="15" name="CuadroTexto 14">
            <a:extLst>
              <a:ext uri="{FF2B5EF4-FFF2-40B4-BE49-F238E27FC236}">
                <a16:creationId xmlns:a16="http://schemas.microsoft.com/office/drawing/2014/main" id="{23FF7509-6F83-3886-A47F-19BBCD48AF65}"/>
              </a:ext>
            </a:extLst>
          </p:cNvPr>
          <p:cNvSpPr txBox="1"/>
          <p:nvPr/>
        </p:nvSpPr>
        <p:spPr>
          <a:xfrm>
            <a:off x="6519519" y="3566161"/>
            <a:ext cx="4512585" cy="1323439"/>
          </a:xfrm>
          <a:prstGeom prst="rect">
            <a:avLst/>
          </a:prstGeom>
          <a:noFill/>
        </p:spPr>
        <p:txBody>
          <a:bodyPr wrap="square" rtlCol="0">
            <a:spAutoFit/>
          </a:bodyPr>
          <a:lstStyle/>
          <a:p>
            <a:pPr algn="l"/>
            <a:r>
              <a:rPr lang="es-MX" sz="4000" b="1" dirty="0">
                <a:solidFill>
                  <a:srgbClr val="FF0000"/>
                </a:solidFill>
              </a:rPr>
              <a:t>Sustitución:</a:t>
            </a:r>
          </a:p>
          <a:p>
            <a:pPr algn="l"/>
            <a:r>
              <a:rPr lang="es-MX" sz="4000" dirty="0">
                <a:solidFill>
                  <a:schemeClr val="tx2"/>
                </a:solidFill>
              </a:rPr>
              <a:t>F = (800 kg)(4 m/s</a:t>
            </a:r>
            <a:r>
              <a:rPr lang="es-MX" sz="4000" baseline="30000" dirty="0">
                <a:solidFill>
                  <a:schemeClr val="tx2"/>
                </a:solidFill>
              </a:rPr>
              <a:t>2</a:t>
            </a:r>
            <a:r>
              <a:rPr lang="es-MX" sz="4000" dirty="0">
                <a:solidFill>
                  <a:schemeClr val="tx2"/>
                </a:solidFill>
              </a:rPr>
              <a:t>)</a:t>
            </a:r>
          </a:p>
        </p:txBody>
      </p:sp>
      <p:sp>
        <p:nvSpPr>
          <p:cNvPr id="16" name="CuadroTexto 15">
            <a:extLst>
              <a:ext uri="{FF2B5EF4-FFF2-40B4-BE49-F238E27FC236}">
                <a16:creationId xmlns:a16="http://schemas.microsoft.com/office/drawing/2014/main" id="{8E8A5650-B730-7F4A-A39B-3253F1DB8634}"/>
              </a:ext>
            </a:extLst>
          </p:cNvPr>
          <p:cNvSpPr txBox="1"/>
          <p:nvPr/>
        </p:nvSpPr>
        <p:spPr>
          <a:xfrm>
            <a:off x="6734215" y="4818834"/>
            <a:ext cx="4512585" cy="1938992"/>
          </a:xfrm>
          <a:prstGeom prst="rect">
            <a:avLst/>
          </a:prstGeom>
          <a:noFill/>
        </p:spPr>
        <p:txBody>
          <a:bodyPr wrap="square" rtlCol="0">
            <a:spAutoFit/>
          </a:bodyPr>
          <a:lstStyle/>
          <a:p>
            <a:pPr algn="l"/>
            <a:r>
              <a:rPr lang="es-MX" sz="4000" b="1" dirty="0">
                <a:solidFill>
                  <a:srgbClr val="FF0000"/>
                </a:solidFill>
              </a:rPr>
              <a:t>Resultado:</a:t>
            </a:r>
          </a:p>
          <a:p>
            <a:pPr algn="l"/>
            <a:r>
              <a:rPr lang="es-MX" sz="4000" dirty="0">
                <a:solidFill>
                  <a:schemeClr val="tx2"/>
                </a:solidFill>
              </a:rPr>
              <a:t>F = 3200 kg m/s</a:t>
            </a:r>
            <a:r>
              <a:rPr lang="es-MX" sz="4000" baseline="30000" dirty="0">
                <a:solidFill>
                  <a:schemeClr val="tx2"/>
                </a:solidFill>
              </a:rPr>
              <a:t>2</a:t>
            </a:r>
            <a:r>
              <a:rPr lang="es-MX" sz="4000" dirty="0">
                <a:solidFill>
                  <a:schemeClr val="tx2"/>
                </a:solidFill>
              </a:rPr>
              <a:t> =</a:t>
            </a:r>
          </a:p>
          <a:p>
            <a:pPr algn="l"/>
            <a:r>
              <a:rPr lang="es-MX" sz="4000" dirty="0">
                <a:solidFill>
                  <a:schemeClr val="tx2"/>
                </a:solidFill>
              </a:rPr>
              <a:t>F = 3200 N</a:t>
            </a:r>
          </a:p>
        </p:txBody>
      </p:sp>
    </p:spTree>
    <p:extLst>
      <p:ext uri="{BB962C8B-B14F-4D97-AF65-F5344CB8AC3E}">
        <p14:creationId xmlns:p14="http://schemas.microsoft.com/office/powerpoint/2010/main" val="366985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par>
                          <p:cTn id="17" fill="hold">
                            <p:stCondLst>
                              <p:cond delay="500"/>
                            </p:stCondLst>
                            <p:childTnLst>
                              <p:par>
                                <p:cTn id="18" presetID="42" presetClass="path" presetSubtype="0" accel="50000" decel="50000" fill="hold" grpId="1" nodeType="afterEffect">
                                  <p:stCondLst>
                                    <p:cond delay="0"/>
                                  </p:stCondLst>
                                  <p:childTnLst>
                                    <p:animMotion origin="layout" path="M 4.16667E-6 1.11111E-6 L -0.2767 -0.00463 " pathEditMode="relative" rAng="0" ptsTypes="AA">
                                      <p:cBhvr>
                                        <p:cTn id="19" dur="2000" fill="hold"/>
                                        <p:tgtEl>
                                          <p:spTgt spid="12"/>
                                        </p:tgtEl>
                                        <p:attrNameLst>
                                          <p:attrName>ppt_x</p:attrName>
                                          <p:attrName>ppt_y</p:attrName>
                                        </p:attrNameLst>
                                      </p:cBhvr>
                                      <p:rCtr x="-13841" y="-231"/>
                                    </p:animMotion>
                                  </p:childTnLst>
                                </p:cTn>
                              </p:par>
                            </p:childTnLst>
                          </p:cTn>
                        </p:par>
                        <p:par>
                          <p:cTn id="20" fill="hold">
                            <p:stCondLst>
                              <p:cond delay="2500"/>
                            </p:stCondLst>
                            <p:childTnLst>
                              <p:par>
                                <p:cTn id="21" presetID="42" presetClass="path" presetSubtype="0" accel="50000" decel="50000" fill="hold" grpId="1" nodeType="afterEffect">
                                  <p:stCondLst>
                                    <p:cond delay="0"/>
                                  </p:stCondLst>
                                  <p:childTnLst>
                                    <p:animMotion origin="layout" path="M 1.04167E-6 -0.00208 L -0.31276 -0.00231 " pathEditMode="relative" rAng="0" ptsTypes="AA">
                                      <p:cBhvr>
                                        <p:cTn id="22" dur="2000" fill="hold"/>
                                        <p:tgtEl>
                                          <p:spTgt spid="14"/>
                                        </p:tgtEl>
                                        <p:attrNameLst>
                                          <p:attrName>ppt_x</p:attrName>
                                          <p:attrName>ppt_y</p:attrName>
                                        </p:attrNameLst>
                                      </p:cBhvr>
                                      <p:rCtr x="-15638" y="-23"/>
                                    </p:animMotion>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6">
                                            <p:txEl>
                                              <p:pRg st="0" end="0"/>
                                            </p:txEl>
                                          </p:spTgt>
                                        </p:tgtEl>
                                        <p:attrNameLst>
                                          <p:attrName>style.visibility</p:attrName>
                                        </p:attrNameLst>
                                      </p:cBhvr>
                                      <p:to>
                                        <p:strVal val="visible"/>
                                      </p:to>
                                    </p:set>
                                    <p:animEffect transition="in" filter="fade">
                                      <p:cBhvr>
                                        <p:cTn id="34" dur="2000"/>
                                        <p:tgtEl>
                                          <p:spTgt spid="16">
                                            <p:txEl>
                                              <p:pRg st="0" end="0"/>
                                            </p:txEl>
                                          </p:spTgt>
                                        </p:tgtEl>
                                      </p:cBhvr>
                                    </p:animEffect>
                                    <p:anim calcmode="lin" valueType="num">
                                      <p:cBhvr>
                                        <p:cTn id="35" dur="2000" fill="hold"/>
                                        <p:tgtEl>
                                          <p:spTgt spid="16">
                                            <p:txEl>
                                              <p:pRg st="0" end="0"/>
                                            </p:txEl>
                                          </p:spTgt>
                                        </p:tgtEl>
                                        <p:attrNameLst>
                                          <p:attrName>ppt_w</p:attrName>
                                        </p:attrNameLst>
                                      </p:cBhvr>
                                      <p:tavLst>
                                        <p:tav tm="0" fmla="#ppt_w*sin(2.5*pi*$)">
                                          <p:val>
                                            <p:fltVal val="0"/>
                                          </p:val>
                                        </p:tav>
                                        <p:tav tm="100000">
                                          <p:val>
                                            <p:fltVal val="1"/>
                                          </p:val>
                                        </p:tav>
                                      </p:tavLst>
                                    </p:anim>
                                    <p:anim calcmode="lin" valueType="num">
                                      <p:cBhvr>
                                        <p:cTn id="36" dur="2000" fill="hold"/>
                                        <p:tgtEl>
                                          <p:spTgt spid="1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2000"/>
                                        <p:tgtEl>
                                          <p:spTgt spid="16">
                                            <p:txEl>
                                              <p:pRg st="1" end="1"/>
                                            </p:txEl>
                                          </p:spTgt>
                                        </p:tgtEl>
                                      </p:cBhvr>
                                    </p:animEffect>
                                    <p:anim calcmode="lin" valueType="num">
                                      <p:cBhvr>
                                        <p:cTn id="42" dur="2000" fill="hold"/>
                                        <p:tgtEl>
                                          <p:spTgt spid="16">
                                            <p:txEl>
                                              <p:pRg st="1" end="1"/>
                                            </p:txEl>
                                          </p:spTgt>
                                        </p:tgtEl>
                                        <p:attrNameLst>
                                          <p:attrName>ppt_w</p:attrName>
                                        </p:attrNameLst>
                                      </p:cBhvr>
                                      <p:tavLst>
                                        <p:tav tm="0" fmla="#ppt_w*sin(2.5*pi*$)">
                                          <p:val>
                                            <p:fltVal val="0"/>
                                          </p:val>
                                        </p:tav>
                                        <p:tav tm="100000">
                                          <p:val>
                                            <p:fltVal val="1"/>
                                          </p:val>
                                        </p:tav>
                                      </p:tavLst>
                                    </p:anim>
                                    <p:anim calcmode="lin" valueType="num">
                                      <p:cBhvr>
                                        <p:cTn id="43" dur="2000" fill="hold"/>
                                        <p:tgtEl>
                                          <p:spTgt spid="1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6">
                                            <p:txEl>
                                              <p:pRg st="2" end="2"/>
                                            </p:txEl>
                                          </p:spTgt>
                                        </p:tgtEl>
                                        <p:attrNameLst>
                                          <p:attrName>style.visibility</p:attrName>
                                        </p:attrNameLst>
                                      </p:cBhvr>
                                      <p:to>
                                        <p:strVal val="visible"/>
                                      </p:to>
                                    </p:set>
                                    <p:animEffect transition="in" filter="fade">
                                      <p:cBhvr>
                                        <p:cTn id="48" dur="2000"/>
                                        <p:tgtEl>
                                          <p:spTgt spid="16">
                                            <p:txEl>
                                              <p:pRg st="2" end="2"/>
                                            </p:txEl>
                                          </p:spTgt>
                                        </p:tgtEl>
                                      </p:cBhvr>
                                    </p:animEffect>
                                    <p:anim calcmode="lin" valueType="num">
                                      <p:cBhvr>
                                        <p:cTn id="49" dur="2000" fill="hold"/>
                                        <p:tgtEl>
                                          <p:spTgt spid="16">
                                            <p:txEl>
                                              <p:pRg st="2" end="2"/>
                                            </p:txEl>
                                          </p:spTgt>
                                        </p:tgtEl>
                                        <p:attrNameLst>
                                          <p:attrName>ppt_w</p:attrName>
                                        </p:attrNameLst>
                                      </p:cBhvr>
                                      <p:tavLst>
                                        <p:tav tm="0" fmla="#ppt_w*sin(2.5*pi*$)">
                                          <p:val>
                                            <p:fltVal val="0"/>
                                          </p:val>
                                        </p:tav>
                                        <p:tav tm="100000">
                                          <p:val>
                                            <p:fltVal val="1"/>
                                          </p:val>
                                        </p:tav>
                                      </p:tavLst>
                                    </p:anim>
                                    <p:anim calcmode="lin" valueType="num">
                                      <p:cBhvr>
                                        <p:cTn id="50" dur="2000" fill="hold"/>
                                        <p:tgtEl>
                                          <p:spTgt spid="16">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5" grpId="0"/>
      <p:bldP spid="1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Extendiendo el estudio del movimiento</a:t>
            </a:r>
          </a:p>
        </p:txBody>
      </p:sp>
      <p:sp>
        <p:nvSpPr>
          <p:cNvPr id="14" name="Marcador de contenido 2"/>
          <p:cNvSpPr>
            <a:spLocks noGrp="1"/>
          </p:cNvSpPr>
          <p:nvPr>
            <p:ph idx="1"/>
          </p:nvPr>
        </p:nvSpPr>
        <p:spPr/>
        <p:txBody>
          <a:bodyPr rtlCol="0">
            <a:noAutofit/>
          </a:bodyPr>
          <a:lstStyle/>
          <a:p>
            <a:pPr marL="0" indent="0" rtl="0">
              <a:buNone/>
            </a:pPr>
            <a:r>
              <a:rPr lang="es-MX" sz="4000" dirty="0">
                <a:solidFill>
                  <a:schemeClr val="tx2"/>
                </a:solidFill>
              </a:rPr>
              <a:t>¿Por qué es más difícil controlar un automóvil en hielo mojado que en concreto seco?</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3170099"/>
          </a:xfrm>
          <a:prstGeom prst="rect">
            <a:avLst/>
          </a:prstGeom>
          <a:noFill/>
        </p:spPr>
        <p:txBody>
          <a:bodyPr wrap="square" rtlCol="0">
            <a:spAutoFit/>
          </a:bodyPr>
          <a:lstStyle/>
          <a:p>
            <a:pPr algn="l"/>
            <a:r>
              <a:rPr lang="es-MX" sz="4000" dirty="0">
                <a:solidFill>
                  <a:schemeClr val="tx2"/>
                </a:solidFill>
              </a:rPr>
              <a:t>El resultado de las fuerzas que actúan sobre un cuerpo cuya masa vale 40 kg, es de 85 N.</a:t>
            </a:r>
          </a:p>
          <a:p>
            <a:pPr algn="l"/>
            <a:endParaRPr lang="es-MX" sz="4000" dirty="0">
              <a:solidFill>
                <a:schemeClr val="tx2"/>
              </a:solidFill>
            </a:endParaRPr>
          </a:p>
          <a:p>
            <a:pPr algn="l"/>
            <a:r>
              <a:rPr lang="es-MX" sz="4000" dirty="0">
                <a:solidFill>
                  <a:schemeClr val="tx2"/>
                </a:solidFill>
              </a:rPr>
              <a:t>¿Cuál es el valor de la aceleración que experimenta este objeto?</a:t>
            </a:r>
          </a:p>
        </p:txBody>
      </p:sp>
    </p:spTree>
    <p:extLst>
      <p:ext uri="{BB962C8B-B14F-4D97-AF65-F5344CB8AC3E}">
        <p14:creationId xmlns:p14="http://schemas.microsoft.com/office/powerpoint/2010/main" val="39887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9" y="2328548"/>
            <a:ext cx="2257958" cy="1938992"/>
          </a:xfrm>
          <a:prstGeom prst="rect">
            <a:avLst/>
          </a:prstGeom>
          <a:noFill/>
        </p:spPr>
        <p:txBody>
          <a:bodyPr wrap="square" rtlCol="0">
            <a:spAutoFit/>
          </a:bodyPr>
          <a:lstStyle/>
          <a:p>
            <a:pPr algn="l"/>
            <a:r>
              <a:rPr lang="es-MX" sz="4000" b="1" dirty="0">
                <a:solidFill>
                  <a:srgbClr val="FF0000"/>
                </a:solidFill>
              </a:rPr>
              <a:t>Datos:</a:t>
            </a:r>
          </a:p>
          <a:p>
            <a:pPr algn="l"/>
            <a:r>
              <a:rPr lang="es-MX" sz="4000" dirty="0">
                <a:solidFill>
                  <a:schemeClr val="tx2"/>
                </a:solidFill>
              </a:rPr>
              <a:t>F = 85 N</a:t>
            </a:r>
          </a:p>
          <a:p>
            <a:pPr algn="l"/>
            <a:r>
              <a:rPr lang="es-MX" sz="4000" dirty="0">
                <a:solidFill>
                  <a:schemeClr val="tx2"/>
                </a:solidFill>
              </a:rPr>
              <a:t>m = 40 kg</a:t>
            </a:r>
          </a:p>
        </p:txBody>
      </p:sp>
      <p:grpSp>
        <p:nvGrpSpPr>
          <p:cNvPr id="2" name="Grupo 1">
            <a:extLst>
              <a:ext uri="{FF2B5EF4-FFF2-40B4-BE49-F238E27FC236}">
                <a16:creationId xmlns:a16="http://schemas.microsoft.com/office/drawing/2014/main" id="{F44BE0BA-8303-5794-2053-3C27C3DB26D6}"/>
              </a:ext>
            </a:extLst>
          </p:cNvPr>
          <p:cNvGrpSpPr/>
          <p:nvPr/>
        </p:nvGrpSpPr>
        <p:grpSpPr>
          <a:xfrm>
            <a:off x="253126" y="3298044"/>
            <a:ext cx="3256764" cy="2368297"/>
            <a:chOff x="752528" y="4079631"/>
            <a:chExt cx="3256764" cy="2368297"/>
          </a:xfrm>
        </p:grpSpPr>
        <p:sp>
          <p:nvSpPr>
            <p:cNvPr id="4" name="Triángulo isósceles 3">
              <a:extLst>
                <a:ext uri="{FF2B5EF4-FFF2-40B4-BE49-F238E27FC236}">
                  <a16:creationId xmlns:a16="http://schemas.microsoft.com/office/drawing/2014/main" id="{7ABF3845-EADA-ADDE-8DE4-4B5FECE55642}"/>
                </a:ext>
              </a:extLst>
            </p:cNvPr>
            <p:cNvSpPr/>
            <p:nvPr/>
          </p:nvSpPr>
          <p:spPr>
            <a:xfrm>
              <a:off x="752528" y="4079631"/>
              <a:ext cx="3256764" cy="2368297"/>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 name="Conector recto 4">
              <a:extLst>
                <a:ext uri="{FF2B5EF4-FFF2-40B4-BE49-F238E27FC236}">
                  <a16:creationId xmlns:a16="http://schemas.microsoft.com/office/drawing/2014/main" id="{E87D33DA-68F9-B070-F53C-DE15D43DD6BB}"/>
                </a:ext>
              </a:extLst>
            </p:cNvPr>
            <p:cNvCxnSpPr/>
            <p:nvPr/>
          </p:nvCxnSpPr>
          <p:spPr>
            <a:xfrm>
              <a:off x="1453888" y="5403070"/>
              <a:ext cx="1828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B2606B21-E195-EEF4-BF5A-E6D059A64528}"/>
                </a:ext>
              </a:extLst>
            </p:cNvPr>
            <p:cNvCxnSpPr>
              <a:endCxn id="4" idx="3"/>
            </p:cNvCxnSpPr>
            <p:nvPr/>
          </p:nvCxnSpPr>
          <p:spPr>
            <a:xfrm>
              <a:off x="2335576" y="5403070"/>
              <a:ext cx="45334" cy="1044858"/>
            </a:xfrm>
            <a:prstGeom prst="line">
              <a:avLst/>
            </a:prstGeom>
            <a:ln w="28575"/>
          </p:spPr>
          <p:style>
            <a:lnRef idx="1">
              <a:schemeClr val="dk1"/>
            </a:lnRef>
            <a:fillRef idx="0">
              <a:schemeClr val="dk1"/>
            </a:fillRef>
            <a:effectRef idx="0">
              <a:schemeClr val="dk1"/>
            </a:effectRef>
            <a:fontRef idx="minor">
              <a:schemeClr val="tx1"/>
            </a:fontRef>
          </p:style>
        </p:cxnSp>
        <p:sp>
          <p:nvSpPr>
            <p:cNvPr id="7" name="CuadroTexto 6">
              <a:extLst>
                <a:ext uri="{FF2B5EF4-FFF2-40B4-BE49-F238E27FC236}">
                  <a16:creationId xmlns:a16="http://schemas.microsoft.com/office/drawing/2014/main" id="{1E77F7E7-F139-226E-1C5C-3B7121A0F478}"/>
                </a:ext>
              </a:extLst>
            </p:cNvPr>
            <p:cNvSpPr txBox="1"/>
            <p:nvPr/>
          </p:nvSpPr>
          <p:spPr>
            <a:xfrm>
              <a:off x="2158134" y="4555893"/>
              <a:ext cx="420308" cy="707886"/>
            </a:xfrm>
            <a:prstGeom prst="rect">
              <a:avLst/>
            </a:prstGeom>
            <a:noFill/>
          </p:spPr>
          <p:txBody>
            <a:bodyPr wrap="none" rtlCol="0">
              <a:spAutoFit/>
            </a:bodyPr>
            <a:lstStyle/>
            <a:p>
              <a:r>
                <a:rPr lang="es-MX" sz="4000" dirty="0">
                  <a:solidFill>
                    <a:schemeClr val="tx2"/>
                  </a:solidFill>
                </a:rPr>
                <a:t>F</a:t>
              </a:r>
            </a:p>
          </p:txBody>
        </p:sp>
        <p:sp>
          <p:nvSpPr>
            <p:cNvPr id="8" name="CuadroTexto 7">
              <a:extLst>
                <a:ext uri="{FF2B5EF4-FFF2-40B4-BE49-F238E27FC236}">
                  <a16:creationId xmlns:a16="http://schemas.microsoft.com/office/drawing/2014/main" id="{036D49C3-66FB-C985-54B1-1300A37BEE32}"/>
                </a:ext>
              </a:extLst>
            </p:cNvPr>
            <p:cNvSpPr txBox="1"/>
            <p:nvPr/>
          </p:nvSpPr>
          <p:spPr>
            <a:xfrm>
              <a:off x="1573810" y="5571556"/>
              <a:ext cx="595035" cy="707886"/>
            </a:xfrm>
            <a:prstGeom prst="rect">
              <a:avLst/>
            </a:prstGeom>
            <a:noFill/>
          </p:spPr>
          <p:txBody>
            <a:bodyPr wrap="none" rtlCol="0">
              <a:spAutoFit/>
            </a:bodyPr>
            <a:lstStyle/>
            <a:p>
              <a:r>
                <a:rPr lang="es-MX" sz="4000" dirty="0">
                  <a:solidFill>
                    <a:schemeClr val="tx2"/>
                  </a:solidFill>
                </a:rPr>
                <a:t>m</a:t>
              </a:r>
            </a:p>
          </p:txBody>
        </p:sp>
        <p:sp>
          <p:nvSpPr>
            <p:cNvPr id="9" name="CuadroTexto 8">
              <a:extLst>
                <a:ext uri="{FF2B5EF4-FFF2-40B4-BE49-F238E27FC236}">
                  <a16:creationId xmlns:a16="http://schemas.microsoft.com/office/drawing/2014/main" id="{AF204D5D-8BE0-7127-C7B6-481CBC4FCD73}"/>
                </a:ext>
              </a:extLst>
            </p:cNvPr>
            <p:cNvSpPr txBox="1"/>
            <p:nvPr/>
          </p:nvSpPr>
          <p:spPr>
            <a:xfrm>
              <a:off x="2774793" y="5575240"/>
              <a:ext cx="429926" cy="707886"/>
            </a:xfrm>
            <a:prstGeom prst="rect">
              <a:avLst/>
            </a:prstGeom>
            <a:noFill/>
          </p:spPr>
          <p:txBody>
            <a:bodyPr wrap="none" rtlCol="0">
              <a:spAutoFit/>
            </a:bodyPr>
            <a:lstStyle/>
            <a:p>
              <a:r>
                <a:rPr lang="es-MX" sz="4000" dirty="0">
                  <a:solidFill>
                    <a:schemeClr val="tx2"/>
                  </a:solidFill>
                </a:rPr>
                <a:t>a</a:t>
              </a:r>
            </a:p>
          </p:txBody>
        </p:sp>
      </p:grpSp>
      <p:sp>
        <p:nvSpPr>
          <p:cNvPr id="10" name="CuadroTexto 9">
            <a:extLst>
              <a:ext uri="{FF2B5EF4-FFF2-40B4-BE49-F238E27FC236}">
                <a16:creationId xmlns:a16="http://schemas.microsoft.com/office/drawing/2014/main" id="{81065913-E543-09E9-480A-DF72A84A6C38}"/>
              </a:ext>
            </a:extLst>
          </p:cNvPr>
          <p:cNvSpPr txBox="1"/>
          <p:nvPr/>
        </p:nvSpPr>
        <p:spPr>
          <a:xfrm>
            <a:off x="3128791" y="2328548"/>
            <a:ext cx="2427456" cy="707886"/>
          </a:xfrm>
          <a:prstGeom prst="rect">
            <a:avLst/>
          </a:prstGeom>
          <a:noFill/>
        </p:spPr>
        <p:txBody>
          <a:bodyPr wrap="square" rtlCol="0">
            <a:spAutoFit/>
          </a:bodyPr>
          <a:lstStyle/>
          <a:p>
            <a:pPr algn="l"/>
            <a:r>
              <a:rPr lang="es-MX" sz="4000" b="1" dirty="0">
                <a:solidFill>
                  <a:srgbClr val="FF0000"/>
                </a:solidFill>
              </a:rPr>
              <a:t>Expresión:</a:t>
            </a:r>
          </a:p>
        </p:txBody>
      </p:sp>
      <p:sp>
        <p:nvSpPr>
          <p:cNvPr id="11" name="CuadroTexto 10">
            <a:extLst>
              <a:ext uri="{FF2B5EF4-FFF2-40B4-BE49-F238E27FC236}">
                <a16:creationId xmlns:a16="http://schemas.microsoft.com/office/drawing/2014/main" id="{63DF4715-0434-6C0A-B2DD-D8117A213AD5}"/>
              </a:ext>
            </a:extLst>
          </p:cNvPr>
          <p:cNvSpPr txBox="1"/>
          <p:nvPr/>
        </p:nvSpPr>
        <p:spPr>
          <a:xfrm>
            <a:off x="6096000" y="2353631"/>
            <a:ext cx="2856572" cy="707886"/>
          </a:xfrm>
          <a:prstGeom prst="rect">
            <a:avLst/>
          </a:prstGeom>
          <a:noFill/>
        </p:spPr>
        <p:txBody>
          <a:bodyPr wrap="square" rtlCol="0">
            <a:spAutoFit/>
          </a:bodyPr>
          <a:lstStyle/>
          <a:p>
            <a:pPr algn="l"/>
            <a:r>
              <a:rPr lang="es-MX" sz="4000" b="1" dirty="0">
                <a:solidFill>
                  <a:srgbClr val="FF0000"/>
                </a:solidFill>
              </a:rPr>
              <a:t>Sustitución:</a:t>
            </a:r>
            <a:endParaRPr lang="es-MX" sz="4000" dirty="0">
              <a:solidFill>
                <a:schemeClr val="tx2"/>
              </a:solidFill>
            </a:endParaRPr>
          </a:p>
        </p:txBody>
      </p:sp>
      <p:sp>
        <p:nvSpPr>
          <p:cNvPr id="12" name="CuadroTexto 11">
            <a:extLst>
              <a:ext uri="{FF2B5EF4-FFF2-40B4-BE49-F238E27FC236}">
                <a16:creationId xmlns:a16="http://schemas.microsoft.com/office/drawing/2014/main" id="{169A15F6-3957-F759-B73C-43E8016A4B94}"/>
              </a:ext>
            </a:extLst>
          </p:cNvPr>
          <p:cNvSpPr txBox="1"/>
          <p:nvPr/>
        </p:nvSpPr>
        <p:spPr>
          <a:xfrm>
            <a:off x="453849" y="4466867"/>
            <a:ext cx="2257958" cy="707886"/>
          </a:xfrm>
          <a:prstGeom prst="rect">
            <a:avLst/>
          </a:prstGeom>
          <a:noFill/>
        </p:spPr>
        <p:txBody>
          <a:bodyPr wrap="square" rtlCol="0">
            <a:spAutoFit/>
          </a:bodyPr>
          <a:lstStyle/>
          <a:p>
            <a:pPr algn="l"/>
            <a:r>
              <a:rPr lang="es-MX" sz="4000" b="1" dirty="0">
                <a:solidFill>
                  <a:srgbClr val="FF0000"/>
                </a:solidFill>
              </a:rPr>
              <a:t>Análisis:</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6C0CABBA-A5A4-3651-D852-093A6948233F}"/>
                  </a:ext>
                </a:extLst>
              </p:cNvPr>
              <p:cNvSpPr txBox="1"/>
              <p:nvPr/>
            </p:nvSpPr>
            <p:spPr>
              <a:xfrm>
                <a:off x="3526558" y="3135381"/>
                <a:ext cx="1631922" cy="1152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𝑎</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𝐹</m:t>
                          </m:r>
                        </m:num>
                        <m:den>
                          <m:r>
                            <a:rPr lang="es-MX" sz="4000" b="0" i="1" smtClean="0">
                              <a:solidFill>
                                <a:schemeClr val="tx2"/>
                              </a:solidFill>
                              <a:latin typeface="Cambria Math" panose="02040503050406030204" pitchFamily="18" charset="0"/>
                            </a:rPr>
                            <m:t>𝑚</m:t>
                          </m:r>
                        </m:den>
                      </m:f>
                    </m:oMath>
                  </m:oMathPara>
                </a14:m>
                <a:endParaRPr lang="es-MX" sz="4000" dirty="0">
                  <a:solidFill>
                    <a:schemeClr val="tx2"/>
                  </a:solidFill>
                </a:endParaRPr>
              </a:p>
            </p:txBody>
          </p:sp>
        </mc:Choice>
        <mc:Fallback xmlns="">
          <p:sp>
            <p:nvSpPr>
              <p:cNvPr id="14" name="CuadroTexto 13">
                <a:extLst>
                  <a:ext uri="{FF2B5EF4-FFF2-40B4-BE49-F238E27FC236}">
                    <a16:creationId xmlns:a16="http://schemas.microsoft.com/office/drawing/2014/main" id="{6C0CABBA-A5A4-3651-D852-093A6948233F}"/>
                  </a:ext>
                </a:extLst>
              </p:cNvPr>
              <p:cNvSpPr txBox="1">
                <a:spLocks noRot="1" noChangeAspect="1" noMove="1" noResize="1" noEditPoints="1" noAdjustHandles="1" noChangeArrowheads="1" noChangeShapeType="1" noTextEdit="1"/>
              </p:cNvSpPr>
              <p:nvPr/>
            </p:nvSpPr>
            <p:spPr>
              <a:xfrm>
                <a:off x="3526558" y="3135381"/>
                <a:ext cx="1631922" cy="1152431"/>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D0085D40-8F16-5A05-BE92-3B4AEB5AEBA0}"/>
                  </a:ext>
                </a:extLst>
              </p:cNvPr>
              <p:cNvSpPr txBox="1"/>
              <p:nvPr/>
            </p:nvSpPr>
            <p:spPr>
              <a:xfrm>
                <a:off x="5892364" y="3115109"/>
                <a:ext cx="2479910" cy="1276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𝑎</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85 </m:t>
                          </m:r>
                          <m:r>
                            <a:rPr lang="es-MX" sz="4000" b="0" i="1" smtClean="0">
                              <a:solidFill>
                                <a:schemeClr val="tx2"/>
                              </a:solidFill>
                              <a:latin typeface="Cambria Math" panose="02040503050406030204" pitchFamily="18" charset="0"/>
                            </a:rPr>
                            <m:t>𝑁</m:t>
                          </m:r>
                        </m:num>
                        <m:den>
                          <m:r>
                            <a:rPr lang="es-MX" sz="4000" b="0" i="1" smtClean="0">
                              <a:solidFill>
                                <a:schemeClr val="tx2"/>
                              </a:solidFill>
                              <a:latin typeface="Cambria Math" panose="02040503050406030204" pitchFamily="18" charset="0"/>
                            </a:rPr>
                            <m:t>40 </m:t>
                          </m:r>
                          <m:r>
                            <m:rPr>
                              <m:nor/>
                            </m:rPr>
                            <a:rPr lang="es-MX" sz="4000" b="0" i="0" smtClean="0">
                              <a:solidFill>
                                <a:schemeClr val="tx2"/>
                              </a:solidFill>
                              <a:latin typeface="Cambria Math" panose="02040503050406030204" pitchFamily="18" charset="0"/>
                            </a:rPr>
                            <m:t>kg</m:t>
                          </m:r>
                        </m:den>
                      </m:f>
                    </m:oMath>
                  </m:oMathPara>
                </a14:m>
                <a:endParaRPr lang="es-MX" sz="4000" dirty="0">
                  <a:solidFill>
                    <a:schemeClr val="tx2"/>
                  </a:solidFill>
                </a:endParaRPr>
              </a:p>
            </p:txBody>
          </p:sp>
        </mc:Choice>
        <mc:Fallback xmlns="">
          <p:sp>
            <p:nvSpPr>
              <p:cNvPr id="15" name="CuadroTexto 14">
                <a:extLst>
                  <a:ext uri="{FF2B5EF4-FFF2-40B4-BE49-F238E27FC236}">
                    <a16:creationId xmlns:a16="http://schemas.microsoft.com/office/drawing/2014/main" id="{D0085D40-8F16-5A05-BE92-3B4AEB5AEBA0}"/>
                  </a:ext>
                </a:extLst>
              </p:cNvPr>
              <p:cNvSpPr txBox="1">
                <a:spLocks noRot="1" noChangeAspect="1" noMove="1" noResize="1" noEditPoints="1" noAdjustHandles="1" noChangeArrowheads="1" noChangeShapeType="1" noTextEdit="1"/>
              </p:cNvSpPr>
              <p:nvPr/>
            </p:nvSpPr>
            <p:spPr>
              <a:xfrm>
                <a:off x="5892364" y="3115109"/>
                <a:ext cx="2479910" cy="1276953"/>
              </a:xfrm>
              <a:prstGeom prst="rect">
                <a:avLst/>
              </a:prstGeom>
              <a:blipFill>
                <a:blip r:embed="rId4"/>
                <a:stretch>
                  <a:fillRect/>
                </a:stretch>
              </a:blipFill>
            </p:spPr>
            <p:txBody>
              <a:bodyPr/>
              <a:lstStyle/>
              <a:p>
                <a:r>
                  <a:rPr lang="es-MX">
                    <a:noFill/>
                  </a:rPr>
                  <a:t> </a:t>
                </a:r>
              </a:p>
            </p:txBody>
          </p:sp>
        </mc:Fallback>
      </mc:AlternateContent>
      <p:sp>
        <p:nvSpPr>
          <p:cNvPr id="16" name="CuadroTexto 15">
            <a:extLst>
              <a:ext uri="{FF2B5EF4-FFF2-40B4-BE49-F238E27FC236}">
                <a16:creationId xmlns:a16="http://schemas.microsoft.com/office/drawing/2014/main" id="{EFC58BD8-E8E8-E45E-A4C3-5C226560CEA8}"/>
              </a:ext>
            </a:extLst>
          </p:cNvPr>
          <p:cNvSpPr txBox="1"/>
          <p:nvPr/>
        </p:nvSpPr>
        <p:spPr>
          <a:xfrm>
            <a:off x="8982304" y="2742100"/>
            <a:ext cx="2797711" cy="1938992"/>
          </a:xfrm>
          <a:prstGeom prst="rect">
            <a:avLst/>
          </a:prstGeom>
          <a:noFill/>
        </p:spPr>
        <p:txBody>
          <a:bodyPr wrap="square" rtlCol="0">
            <a:spAutoFit/>
          </a:bodyPr>
          <a:lstStyle/>
          <a:p>
            <a:pPr algn="l"/>
            <a:r>
              <a:rPr lang="es-MX" sz="4000" dirty="0">
                <a:solidFill>
                  <a:schemeClr val="tx2"/>
                </a:solidFill>
              </a:rPr>
              <a:t>¿tengo unidades de aceleración?</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5DEDCF8-682E-DA6A-2865-635605A44E32}"/>
                  </a:ext>
                </a:extLst>
              </p:cNvPr>
              <p:cNvSpPr txBox="1"/>
              <p:nvPr/>
            </p:nvSpPr>
            <p:spPr>
              <a:xfrm>
                <a:off x="679773" y="5279440"/>
                <a:ext cx="1163587"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𝑁</m:t>
                          </m:r>
                        </m:num>
                        <m:den>
                          <m:r>
                            <m:rPr>
                              <m:nor/>
                            </m:rPr>
                            <a:rPr lang="es-MX" sz="4000" b="0" i="0" smtClean="0">
                              <a:solidFill>
                                <a:schemeClr val="tx2"/>
                              </a:solidFill>
                              <a:latin typeface="Cambria Math" panose="02040503050406030204" pitchFamily="18" charset="0"/>
                            </a:rPr>
                            <m:t>kg</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7" name="CuadroTexto 16">
                <a:extLst>
                  <a:ext uri="{FF2B5EF4-FFF2-40B4-BE49-F238E27FC236}">
                    <a16:creationId xmlns:a16="http://schemas.microsoft.com/office/drawing/2014/main" id="{05DEDCF8-682E-DA6A-2865-635605A44E32}"/>
                  </a:ext>
                </a:extLst>
              </p:cNvPr>
              <p:cNvSpPr txBox="1">
                <a:spLocks noRot="1" noChangeAspect="1" noMove="1" noResize="1" noEditPoints="1" noAdjustHandles="1" noChangeArrowheads="1" noChangeShapeType="1" noTextEdit="1"/>
              </p:cNvSpPr>
              <p:nvPr/>
            </p:nvSpPr>
            <p:spPr>
              <a:xfrm>
                <a:off x="679773" y="5279440"/>
                <a:ext cx="1163587" cy="126041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3FD321B-A878-7326-FB60-9578AB4C8BA1}"/>
                  </a:ext>
                </a:extLst>
              </p:cNvPr>
              <p:cNvSpPr txBox="1"/>
              <p:nvPr/>
            </p:nvSpPr>
            <p:spPr>
              <a:xfrm>
                <a:off x="1951363" y="4822618"/>
                <a:ext cx="1765483" cy="1724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num>
                        <m:den>
                          <m:r>
                            <m:rPr>
                              <m:nor/>
                            </m:rPr>
                            <a:rPr lang="es-MX" sz="4000" b="0" i="0" smtClean="0">
                              <a:solidFill>
                                <a:schemeClr val="tx2"/>
                              </a:solidFill>
                              <a:latin typeface="Cambria Math" panose="02040503050406030204" pitchFamily="18" charset="0"/>
                            </a:rPr>
                            <m:t>kg</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8" name="CuadroTexto 17">
                <a:extLst>
                  <a:ext uri="{FF2B5EF4-FFF2-40B4-BE49-F238E27FC236}">
                    <a16:creationId xmlns:a16="http://schemas.microsoft.com/office/drawing/2014/main" id="{23FD321B-A878-7326-FB60-9578AB4C8BA1}"/>
                  </a:ext>
                </a:extLst>
              </p:cNvPr>
              <p:cNvSpPr txBox="1">
                <a:spLocks noRot="1" noChangeAspect="1" noMove="1" noResize="1" noEditPoints="1" noAdjustHandles="1" noChangeArrowheads="1" noChangeShapeType="1" noTextEdit="1"/>
              </p:cNvSpPr>
              <p:nvPr/>
            </p:nvSpPr>
            <p:spPr>
              <a:xfrm>
                <a:off x="1951363" y="4822618"/>
                <a:ext cx="1765483" cy="1724062"/>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EA583CDE-3B97-6E8E-39A4-749B31D7DFFE}"/>
                  </a:ext>
                </a:extLst>
              </p:cNvPr>
              <p:cNvSpPr txBox="1"/>
              <p:nvPr/>
            </p:nvSpPr>
            <p:spPr>
              <a:xfrm>
                <a:off x="3801361" y="4729147"/>
                <a:ext cx="1765483" cy="2128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num>
                        <m:den>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num>
                            <m:den>
                              <m:r>
                                <a:rPr lang="es-MX" sz="4000" b="0" i="1" smtClean="0">
                                  <a:solidFill>
                                    <a:schemeClr val="tx2"/>
                                  </a:solidFill>
                                  <a:latin typeface="Cambria Math" panose="02040503050406030204" pitchFamily="18" charset="0"/>
                                </a:rPr>
                                <m:t>1</m:t>
                              </m:r>
                            </m:den>
                          </m:f>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9" name="CuadroTexto 18">
                <a:extLst>
                  <a:ext uri="{FF2B5EF4-FFF2-40B4-BE49-F238E27FC236}">
                    <a16:creationId xmlns:a16="http://schemas.microsoft.com/office/drawing/2014/main" id="{EA583CDE-3B97-6E8E-39A4-749B31D7DFFE}"/>
                  </a:ext>
                </a:extLst>
              </p:cNvPr>
              <p:cNvSpPr txBox="1">
                <a:spLocks noRot="1" noChangeAspect="1" noMove="1" noResize="1" noEditPoints="1" noAdjustHandles="1" noChangeArrowheads="1" noChangeShapeType="1" noTextEdit="1"/>
              </p:cNvSpPr>
              <p:nvPr/>
            </p:nvSpPr>
            <p:spPr>
              <a:xfrm>
                <a:off x="3801361" y="4729147"/>
                <a:ext cx="1765483" cy="2128853"/>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E0FFDA87-E74B-1127-196A-5E5A4666E8BE}"/>
                  </a:ext>
                </a:extLst>
              </p:cNvPr>
              <p:cNvSpPr txBox="1"/>
              <p:nvPr/>
            </p:nvSpPr>
            <p:spPr>
              <a:xfrm>
                <a:off x="5664303" y="5174753"/>
                <a:ext cx="1775037" cy="1276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0" name="CuadroTexto 19">
                <a:extLst>
                  <a:ext uri="{FF2B5EF4-FFF2-40B4-BE49-F238E27FC236}">
                    <a16:creationId xmlns:a16="http://schemas.microsoft.com/office/drawing/2014/main" id="{E0FFDA87-E74B-1127-196A-5E5A4666E8BE}"/>
                  </a:ext>
                </a:extLst>
              </p:cNvPr>
              <p:cNvSpPr txBox="1">
                <a:spLocks noRot="1" noChangeAspect="1" noMove="1" noResize="1" noEditPoints="1" noAdjustHandles="1" noChangeArrowheads="1" noChangeShapeType="1" noTextEdit="1"/>
              </p:cNvSpPr>
              <p:nvPr/>
            </p:nvSpPr>
            <p:spPr>
              <a:xfrm>
                <a:off x="5664303" y="5174753"/>
                <a:ext cx="1775037" cy="1276953"/>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514A559C-5A74-4326-DEF4-02D7B4B57C3A}"/>
                  </a:ext>
                </a:extLst>
              </p:cNvPr>
              <p:cNvSpPr txBox="1"/>
              <p:nvPr/>
            </p:nvSpPr>
            <p:spPr>
              <a:xfrm>
                <a:off x="7451478" y="5315148"/>
                <a:ext cx="614655" cy="105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21" name="CuadroTexto 20">
                <a:extLst>
                  <a:ext uri="{FF2B5EF4-FFF2-40B4-BE49-F238E27FC236}">
                    <a16:creationId xmlns:a16="http://schemas.microsoft.com/office/drawing/2014/main" id="{514A559C-5A74-4326-DEF4-02D7B4B57C3A}"/>
                  </a:ext>
                </a:extLst>
              </p:cNvPr>
              <p:cNvSpPr txBox="1">
                <a:spLocks noRot="1" noChangeAspect="1" noMove="1" noResize="1" noEditPoints="1" noAdjustHandles="1" noChangeArrowheads="1" noChangeShapeType="1" noTextEdit="1"/>
              </p:cNvSpPr>
              <p:nvPr/>
            </p:nvSpPr>
            <p:spPr>
              <a:xfrm>
                <a:off x="7451478" y="5315148"/>
                <a:ext cx="614655" cy="1054519"/>
              </a:xfrm>
              <a:prstGeom prst="rect">
                <a:avLst/>
              </a:prstGeom>
              <a:blipFill>
                <a:blip r:embed="rId9"/>
                <a:stretch>
                  <a:fillRect/>
                </a:stretch>
              </a:blipFill>
            </p:spPr>
            <p:txBody>
              <a:bodyPr/>
              <a:lstStyle/>
              <a:p>
                <a:r>
                  <a:rPr lang="es-MX">
                    <a:noFill/>
                  </a:rPr>
                  <a:t> </a:t>
                </a:r>
              </a:p>
            </p:txBody>
          </p:sp>
        </mc:Fallback>
      </mc:AlternateContent>
      <p:sp>
        <p:nvSpPr>
          <p:cNvPr id="22" name="CuadroTexto 21">
            <a:extLst>
              <a:ext uri="{FF2B5EF4-FFF2-40B4-BE49-F238E27FC236}">
                <a16:creationId xmlns:a16="http://schemas.microsoft.com/office/drawing/2014/main" id="{A0818E36-1686-2B5D-F234-BAE6F68DB1CF}"/>
              </a:ext>
            </a:extLst>
          </p:cNvPr>
          <p:cNvSpPr txBox="1"/>
          <p:nvPr/>
        </p:nvSpPr>
        <p:spPr>
          <a:xfrm>
            <a:off x="8251766" y="5209297"/>
            <a:ext cx="3977741" cy="1323439"/>
          </a:xfrm>
          <a:prstGeom prst="rect">
            <a:avLst/>
          </a:prstGeom>
          <a:noFill/>
        </p:spPr>
        <p:txBody>
          <a:bodyPr wrap="square" rtlCol="0">
            <a:spAutoFit/>
          </a:bodyPr>
          <a:lstStyle/>
          <a:p>
            <a:pPr algn="l"/>
            <a:r>
              <a:rPr lang="es-MX" sz="4000" dirty="0">
                <a:solidFill>
                  <a:schemeClr val="tx2"/>
                </a:solidFill>
              </a:rPr>
              <a:t>Si tengo unidades de aceleración</a:t>
            </a:r>
          </a:p>
        </p:txBody>
      </p:sp>
    </p:spTree>
    <p:extLst>
      <p:ext uri="{BB962C8B-B14F-4D97-AF65-F5344CB8AC3E}">
        <p14:creationId xmlns:p14="http://schemas.microsoft.com/office/powerpoint/2010/main" val="42944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circle(in)">
                                      <p:cBhvr>
                                        <p:cTn id="35" dur="2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anim calcmode="lin" valueType="num">
                                      <p:cBhvr>
                                        <p:cTn id="41" dur="2000" fill="hold"/>
                                        <p:tgtEl>
                                          <p:spTgt spid="16"/>
                                        </p:tgtEl>
                                        <p:attrNameLst>
                                          <p:attrName>ppt_w</p:attrName>
                                        </p:attrNameLst>
                                      </p:cBhvr>
                                      <p:tavLst>
                                        <p:tav tm="0" fmla="#ppt_w*sin(2.5*pi*$)">
                                          <p:val>
                                            <p:fltVal val="0"/>
                                          </p:val>
                                        </p:tav>
                                        <p:tav tm="100000">
                                          <p:val>
                                            <p:fltVal val="1"/>
                                          </p:val>
                                        </p:tav>
                                      </p:tavLst>
                                    </p:anim>
                                    <p:anim calcmode="lin" valueType="num">
                                      <p:cBhvr>
                                        <p:cTn id="4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style.rotation</p:attrName>
                                        </p:attrNameLst>
                                      </p:cBhvr>
                                      <p:tavLst>
                                        <p:tav tm="0">
                                          <p:val>
                                            <p:fltVal val="90"/>
                                          </p:val>
                                        </p:tav>
                                        <p:tav tm="100000">
                                          <p:val>
                                            <p:fltVal val="0"/>
                                          </p:val>
                                        </p:tav>
                                      </p:tavLst>
                                    </p:anim>
                                    <p:animEffect transition="in" filter="fade">
                                      <p:cBhvr>
                                        <p:cTn id="50" dur="1000"/>
                                        <p:tgtEl>
                                          <p:spTgt spid="12"/>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1000" fill="hold"/>
                                        <p:tgtEl>
                                          <p:spTgt spid="17"/>
                                        </p:tgtEl>
                                        <p:attrNameLst>
                                          <p:attrName>ppt_w</p:attrName>
                                        </p:attrNameLst>
                                      </p:cBhvr>
                                      <p:tavLst>
                                        <p:tav tm="0">
                                          <p:val>
                                            <p:fltVal val="0"/>
                                          </p:val>
                                        </p:tav>
                                        <p:tav tm="100000">
                                          <p:val>
                                            <p:strVal val="#ppt_w"/>
                                          </p:val>
                                        </p:tav>
                                      </p:tavLst>
                                    </p:anim>
                                    <p:anim calcmode="lin" valueType="num">
                                      <p:cBhvr>
                                        <p:cTn id="54" dur="1000" fill="hold"/>
                                        <p:tgtEl>
                                          <p:spTgt spid="17"/>
                                        </p:tgtEl>
                                        <p:attrNameLst>
                                          <p:attrName>ppt_h</p:attrName>
                                        </p:attrNameLst>
                                      </p:cBhvr>
                                      <p:tavLst>
                                        <p:tav tm="0">
                                          <p:val>
                                            <p:fltVal val="0"/>
                                          </p:val>
                                        </p:tav>
                                        <p:tav tm="100000">
                                          <p:val>
                                            <p:strVal val="#ppt_h"/>
                                          </p:val>
                                        </p:tav>
                                      </p:tavLst>
                                    </p:anim>
                                    <p:anim calcmode="lin" valueType="num">
                                      <p:cBhvr>
                                        <p:cTn id="55" dur="1000" fill="hold"/>
                                        <p:tgtEl>
                                          <p:spTgt spid="17"/>
                                        </p:tgtEl>
                                        <p:attrNameLst>
                                          <p:attrName>style.rotation</p:attrName>
                                        </p:attrNameLst>
                                      </p:cBhvr>
                                      <p:tavLst>
                                        <p:tav tm="0">
                                          <p:val>
                                            <p:fltVal val="90"/>
                                          </p:val>
                                        </p:tav>
                                        <p:tav tm="100000">
                                          <p:val>
                                            <p:fltVal val="0"/>
                                          </p:val>
                                        </p:tav>
                                      </p:tavLst>
                                    </p:anim>
                                    <p:animEffect transition="in" filter="fade">
                                      <p:cBhvr>
                                        <p:cTn id="56" dur="10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1000" fill="hold"/>
                                        <p:tgtEl>
                                          <p:spTgt spid="19"/>
                                        </p:tgtEl>
                                        <p:attrNameLst>
                                          <p:attrName>ppt_w</p:attrName>
                                        </p:attrNameLst>
                                      </p:cBhvr>
                                      <p:tavLst>
                                        <p:tav tm="0">
                                          <p:val>
                                            <p:fltVal val="0"/>
                                          </p:val>
                                        </p:tav>
                                        <p:tav tm="100000">
                                          <p:val>
                                            <p:strVal val="#ppt_w"/>
                                          </p:val>
                                        </p:tav>
                                      </p:tavLst>
                                    </p:anim>
                                    <p:anim calcmode="lin" valueType="num">
                                      <p:cBhvr>
                                        <p:cTn id="70" dur="1000" fill="hold"/>
                                        <p:tgtEl>
                                          <p:spTgt spid="19"/>
                                        </p:tgtEl>
                                        <p:attrNameLst>
                                          <p:attrName>ppt_h</p:attrName>
                                        </p:attrNameLst>
                                      </p:cBhvr>
                                      <p:tavLst>
                                        <p:tav tm="0">
                                          <p:val>
                                            <p:fltVal val="0"/>
                                          </p:val>
                                        </p:tav>
                                        <p:tav tm="100000">
                                          <p:val>
                                            <p:strVal val="#ppt_h"/>
                                          </p:val>
                                        </p:tav>
                                      </p:tavLst>
                                    </p:anim>
                                    <p:anim calcmode="lin" valueType="num">
                                      <p:cBhvr>
                                        <p:cTn id="71" dur="1000" fill="hold"/>
                                        <p:tgtEl>
                                          <p:spTgt spid="19"/>
                                        </p:tgtEl>
                                        <p:attrNameLst>
                                          <p:attrName>style.rotation</p:attrName>
                                        </p:attrNameLst>
                                      </p:cBhvr>
                                      <p:tavLst>
                                        <p:tav tm="0">
                                          <p:val>
                                            <p:fltVal val="90"/>
                                          </p:val>
                                        </p:tav>
                                        <p:tav tm="100000">
                                          <p:val>
                                            <p:fltVal val="0"/>
                                          </p:val>
                                        </p:tav>
                                      </p:tavLst>
                                    </p:anim>
                                    <p:animEffect transition="in" filter="fade">
                                      <p:cBhvr>
                                        <p:cTn id="72" dur="10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1000" fill="hold"/>
                                        <p:tgtEl>
                                          <p:spTgt spid="20"/>
                                        </p:tgtEl>
                                        <p:attrNameLst>
                                          <p:attrName>ppt_w</p:attrName>
                                        </p:attrNameLst>
                                      </p:cBhvr>
                                      <p:tavLst>
                                        <p:tav tm="0">
                                          <p:val>
                                            <p:fltVal val="0"/>
                                          </p:val>
                                        </p:tav>
                                        <p:tav tm="100000">
                                          <p:val>
                                            <p:strVal val="#ppt_w"/>
                                          </p:val>
                                        </p:tav>
                                      </p:tavLst>
                                    </p:anim>
                                    <p:anim calcmode="lin" valueType="num">
                                      <p:cBhvr>
                                        <p:cTn id="78" dur="1000" fill="hold"/>
                                        <p:tgtEl>
                                          <p:spTgt spid="20"/>
                                        </p:tgtEl>
                                        <p:attrNameLst>
                                          <p:attrName>ppt_h</p:attrName>
                                        </p:attrNameLst>
                                      </p:cBhvr>
                                      <p:tavLst>
                                        <p:tav tm="0">
                                          <p:val>
                                            <p:fltVal val="0"/>
                                          </p:val>
                                        </p:tav>
                                        <p:tav tm="100000">
                                          <p:val>
                                            <p:strVal val="#ppt_h"/>
                                          </p:val>
                                        </p:tav>
                                      </p:tavLst>
                                    </p:anim>
                                    <p:anim calcmode="lin" valueType="num">
                                      <p:cBhvr>
                                        <p:cTn id="79" dur="1000" fill="hold"/>
                                        <p:tgtEl>
                                          <p:spTgt spid="20"/>
                                        </p:tgtEl>
                                        <p:attrNameLst>
                                          <p:attrName>style.rotation</p:attrName>
                                        </p:attrNameLst>
                                      </p:cBhvr>
                                      <p:tavLst>
                                        <p:tav tm="0">
                                          <p:val>
                                            <p:fltVal val="90"/>
                                          </p:val>
                                        </p:tav>
                                        <p:tav tm="100000">
                                          <p:val>
                                            <p:fltVal val="0"/>
                                          </p:val>
                                        </p:tav>
                                      </p:tavLst>
                                    </p:anim>
                                    <p:animEffect transition="in" filter="fade">
                                      <p:cBhvr>
                                        <p:cTn id="80" dur="10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1000" fill="hold"/>
                                        <p:tgtEl>
                                          <p:spTgt spid="21"/>
                                        </p:tgtEl>
                                        <p:attrNameLst>
                                          <p:attrName>ppt_w</p:attrName>
                                        </p:attrNameLst>
                                      </p:cBhvr>
                                      <p:tavLst>
                                        <p:tav tm="0">
                                          <p:val>
                                            <p:fltVal val="0"/>
                                          </p:val>
                                        </p:tav>
                                        <p:tav tm="100000">
                                          <p:val>
                                            <p:strVal val="#ppt_w"/>
                                          </p:val>
                                        </p:tav>
                                      </p:tavLst>
                                    </p:anim>
                                    <p:anim calcmode="lin" valueType="num">
                                      <p:cBhvr>
                                        <p:cTn id="86" dur="1000" fill="hold"/>
                                        <p:tgtEl>
                                          <p:spTgt spid="21"/>
                                        </p:tgtEl>
                                        <p:attrNameLst>
                                          <p:attrName>ppt_h</p:attrName>
                                        </p:attrNameLst>
                                      </p:cBhvr>
                                      <p:tavLst>
                                        <p:tav tm="0">
                                          <p:val>
                                            <p:fltVal val="0"/>
                                          </p:val>
                                        </p:tav>
                                        <p:tav tm="100000">
                                          <p:val>
                                            <p:strVal val="#ppt_h"/>
                                          </p:val>
                                        </p:tav>
                                      </p:tavLst>
                                    </p:anim>
                                    <p:anim calcmode="lin" valueType="num">
                                      <p:cBhvr>
                                        <p:cTn id="87" dur="1000" fill="hold"/>
                                        <p:tgtEl>
                                          <p:spTgt spid="21"/>
                                        </p:tgtEl>
                                        <p:attrNameLst>
                                          <p:attrName>style.rotation</p:attrName>
                                        </p:attrNameLst>
                                      </p:cBhvr>
                                      <p:tavLst>
                                        <p:tav tm="0">
                                          <p:val>
                                            <p:fltVal val="90"/>
                                          </p:val>
                                        </p:tav>
                                        <p:tav tm="100000">
                                          <p:val>
                                            <p:fltVal val="0"/>
                                          </p:val>
                                        </p:tav>
                                      </p:tavLst>
                                    </p:anim>
                                    <p:animEffect transition="in" filter="fade">
                                      <p:cBhvr>
                                        <p:cTn id="88" dur="1000"/>
                                        <p:tgtEl>
                                          <p:spTgt spid="21"/>
                                        </p:tgtEl>
                                      </p:cBhvr>
                                    </p:animEffect>
                                  </p:childTnLst>
                                </p:cTn>
                              </p:par>
                            </p:childTnLst>
                          </p:cTn>
                        </p:par>
                        <p:par>
                          <p:cTn id="89" fill="hold">
                            <p:stCondLst>
                              <p:cond delay="1000"/>
                            </p:stCondLst>
                            <p:childTnLst>
                              <p:par>
                                <p:cTn id="90" presetID="45" presetClass="entr" presetSubtype="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2000"/>
                                        <p:tgtEl>
                                          <p:spTgt spid="22"/>
                                        </p:tgtEl>
                                      </p:cBhvr>
                                    </p:animEffect>
                                    <p:anim calcmode="lin" valueType="num">
                                      <p:cBhvr>
                                        <p:cTn id="93" dur="2000" fill="hold"/>
                                        <p:tgtEl>
                                          <p:spTgt spid="22"/>
                                        </p:tgtEl>
                                        <p:attrNameLst>
                                          <p:attrName>ppt_w</p:attrName>
                                        </p:attrNameLst>
                                      </p:cBhvr>
                                      <p:tavLst>
                                        <p:tav tm="0" fmla="#ppt_w*sin(2.5*pi*$)">
                                          <p:val>
                                            <p:fltVal val="0"/>
                                          </p:val>
                                        </p:tav>
                                        <p:tav tm="100000">
                                          <p:val>
                                            <p:fltVal val="1"/>
                                          </p:val>
                                        </p:tav>
                                      </p:tavLst>
                                    </p:anim>
                                    <p:anim calcmode="lin" valueType="num">
                                      <p:cBhvr>
                                        <p:cTn id="9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4" grpId="0"/>
      <p:bldP spid="15" grpId="0"/>
      <p:bldP spid="16" grpId="0"/>
      <p:bldP spid="17" grpId="0"/>
      <p:bldP spid="18" grpId="0"/>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4355409" y="2131851"/>
            <a:ext cx="2257958" cy="1938992"/>
          </a:xfrm>
          <a:prstGeom prst="rect">
            <a:avLst/>
          </a:prstGeom>
          <a:noFill/>
        </p:spPr>
        <p:txBody>
          <a:bodyPr wrap="square" rtlCol="0">
            <a:spAutoFit/>
          </a:bodyPr>
          <a:lstStyle/>
          <a:p>
            <a:pPr algn="l"/>
            <a:r>
              <a:rPr lang="es-MX" sz="4000" b="1" dirty="0">
                <a:solidFill>
                  <a:srgbClr val="FF0000"/>
                </a:solidFill>
              </a:rPr>
              <a:t>Datos:</a:t>
            </a:r>
          </a:p>
          <a:p>
            <a:pPr algn="l"/>
            <a:r>
              <a:rPr lang="es-MX" sz="4000" dirty="0">
                <a:solidFill>
                  <a:schemeClr val="tx2"/>
                </a:solidFill>
              </a:rPr>
              <a:t>F = 85 N</a:t>
            </a:r>
          </a:p>
          <a:p>
            <a:pPr algn="l"/>
            <a:r>
              <a:rPr lang="es-MX" sz="4000" dirty="0">
                <a:solidFill>
                  <a:schemeClr val="tx2"/>
                </a:solidFill>
              </a:rPr>
              <a:t>m = 40 kg</a:t>
            </a:r>
          </a:p>
        </p:txBody>
      </p:sp>
      <p:grpSp>
        <p:nvGrpSpPr>
          <p:cNvPr id="2" name="Grupo 1">
            <a:extLst>
              <a:ext uri="{FF2B5EF4-FFF2-40B4-BE49-F238E27FC236}">
                <a16:creationId xmlns:a16="http://schemas.microsoft.com/office/drawing/2014/main" id="{F44BE0BA-8303-5794-2053-3C27C3DB26D6}"/>
              </a:ext>
            </a:extLst>
          </p:cNvPr>
          <p:cNvGrpSpPr/>
          <p:nvPr/>
        </p:nvGrpSpPr>
        <p:grpSpPr>
          <a:xfrm>
            <a:off x="253126" y="3298044"/>
            <a:ext cx="3256764" cy="2368297"/>
            <a:chOff x="752528" y="4079631"/>
            <a:chExt cx="3256764" cy="2368297"/>
          </a:xfrm>
        </p:grpSpPr>
        <p:sp>
          <p:nvSpPr>
            <p:cNvPr id="4" name="Triángulo isósceles 3">
              <a:extLst>
                <a:ext uri="{FF2B5EF4-FFF2-40B4-BE49-F238E27FC236}">
                  <a16:creationId xmlns:a16="http://schemas.microsoft.com/office/drawing/2014/main" id="{7ABF3845-EADA-ADDE-8DE4-4B5FECE55642}"/>
                </a:ext>
              </a:extLst>
            </p:cNvPr>
            <p:cNvSpPr/>
            <p:nvPr/>
          </p:nvSpPr>
          <p:spPr>
            <a:xfrm>
              <a:off x="752528" y="4079631"/>
              <a:ext cx="3256764" cy="2368297"/>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 name="Conector recto 4">
              <a:extLst>
                <a:ext uri="{FF2B5EF4-FFF2-40B4-BE49-F238E27FC236}">
                  <a16:creationId xmlns:a16="http://schemas.microsoft.com/office/drawing/2014/main" id="{E87D33DA-68F9-B070-F53C-DE15D43DD6BB}"/>
                </a:ext>
              </a:extLst>
            </p:cNvPr>
            <p:cNvCxnSpPr/>
            <p:nvPr/>
          </p:nvCxnSpPr>
          <p:spPr>
            <a:xfrm>
              <a:off x="1453888" y="5403070"/>
              <a:ext cx="1828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Conector recto 5">
              <a:extLst>
                <a:ext uri="{FF2B5EF4-FFF2-40B4-BE49-F238E27FC236}">
                  <a16:creationId xmlns:a16="http://schemas.microsoft.com/office/drawing/2014/main" id="{B2606B21-E195-EEF4-BF5A-E6D059A64528}"/>
                </a:ext>
              </a:extLst>
            </p:cNvPr>
            <p:cNvCxnSpPr>
              <a:endCxn id="4" idx="3"/>
            </p:cNvCxnSpPr>
            <p:nvPr/>
          </p:nvCxnSpPr>
          <p:spPr>
            <a:xfrm>
              <a:off x="2335576" y="5403070"/>
              <a:ext cx="45334" cy="1044858"/>
            </a:xfrm>
            <a:prstGeom prst="line">
              <a:avLst/>
            </a:prstGeom>
            <a:ln w="28575"/>
          </p:spPr>
          <p:style>
            <a:lnRef idx="1">
              <a:schemeClr val="dk1"/>
            </a:lnRef>
            <a:fillRef idx="0">
              <a:schemeClr val="dk1"/>
            </a:fillRef>
            <a:effectRef idx="0">
              <a:schemeClr val="dk1"/>
            </a:effectRef>
            <a:fontRef idx="minor">
              <a:schemeClr val="tx1"/>
            </a:fontRef>
          </p:style>
        </p:cxnSp>
        <p:sp>
          <p:nvSpPr>
            <p:cNvPr id="7" name="CuadroTexto 6">
              <a:extLst>
                <a:ext uri="{FF2B5EF4-FFF2-40B4-BE49-F238E27FC236}">
                  <a16:creationId xmlns:a16="http://schemas.microsoft.com/office/drawing/2014/main" id="{1E77F7E7-F139-226E-1C5C-3B7121A0F478}"/>
                </a:ext>
              </a:extLst>
            </p:cNvPr>
            <p:cNvSpPr txBox="1"/>
            <p:nvPr/>
          </p:nvSpPr>
          <p:spPr>
            <a:xfrm>
              <a:off x="2158134" y="4555893"/>
              <a:ext cx="420308" cy="707886"/>
            </a:xfrm>
            <a:prstGeom prst="rect">
              <a:avLst/>
            </a:prstGeom>
            <a:noFill/>
          </p:spPr>
          <p:txBody>
            <a:bodyPr wrap="none" rtlCol="0">
              <a:spAutoFit/>
            </a:bodyPr>
            <a:lstStyle/>
            <a:p>
              <a:r>
                <a:rPr lang="es-MX" sz="4000" dirty="0">
                  <a:solidFill>
                    <a:schemeClr val="tx2"/>
                  </a:solidFill>
                </a:rPr>
                <a:t>F</a:t>
              </a:r>
            </a:p>
          </p:txBody>
        </p:sp>
        <p:sp>
          <p:nvSpPr>
            <p:cNvPr id="8" name="CuadroTexto 7">
              <a:extLst>
                <a:ext uri="{FF2B5EF4-FFF2-40B4-BE49-F238E27FC236}">
                  <a16:creationId xmlns:a16="http://schemas.microsoft.com/office/drawing/2014/main" id="{036D49C3-66FB-C985-54B1-1300A37BEE32}"/>
                </a:ext>
              </a:extLst>
            </p:cNvPr>
            <p:cNvSpPr txBox="1"/>
            <p:nvPr/>
          </p:nvSpPr>
          <p:spPr>
            <a:xfrm>
              <a:off x="1573810" y="5571556"/>
              <a:ext cx="595035" cy="707886"/>
            </a:xfrm>
            <a:prstGeom prst="rect">
              <a:avLst/>
            </a:prstGeom>
            <a:noFill/>
          </p:spPr>
          <p:txBody>
            <a:bodyPr wrap="none" rtlCol="0">
              <a:spAutoFit/>
            </a:bodyPr>
            <a:lstStyle/>
            <a:p>
              <a:r>
                <a:rPr lang="es-MX" sz="4000" dirty="0">
                  <a:solidFill>
                    <a:schemeClr val="tx2"/>
                  </a:solidFill>
                </a:rPr>
                <a:t>m</a:t>
              </a:r>
            </a:p>
          </p:txBody>
        </p:sp>
        <p:sp>
          <p:nvSpPr>
            <p:cNvPr id="9" name="CuadroTexto 8">
              <a:extLst>
                <a:ext uri="{FF2B5EF4-FFF2-40B4-BE49-F238E27FC236}">
                  <a16:creationId xmlns:a16="http://schemas.microsoft.com/office/drawing/2014/main" id="{AF204D5D-8BE0-7127-C7B6-481CBC4FCD73}"/>
                </a:ext>
              </a:extLst>
            </p:cNvPr>
            <p:cNvSpPr txBox="1"/>
            <p:nvPr/>
          </p:nvSpPr>
          <p:spPr>
            <a:xfrm>
              <a:off x="2774793" y="5575240"/>
              <a:ext cx="429926" cy="707886"/>
            </a:xfrm>
            <a:prstGeom prst="rect">
              <a:avLst/>
            </a:prstGeom>
            <a:noFill/>
          </p:spPr>
          <p:txBody>
            <a:bodyPr wrap="none" rtlCol="0">
              <a:spAutoFit/>
            </a:bodyPr>
            <a:lstStyle/>
            <a:p>
              <a:r>
                <a:rPr lang="es-MX" sz="4000" dirty="0">
                  <a:solidFill>
                    <a:schemeClr val="tx2"/>
                  </a:solidFill>
                </a:rPr>
                <a:t>a</a:t>
              </a:r>
            </a:p>
          </p:txBody>
        </p:sp>
      </p:grpSp>
      <p:sp>
        <p:nvSpPr>
          <p:cNvPr id="10" name="CuadroTexto 9">
            <a:extLst>
              <a:ext uri="{FF2B5EF4-FFF2-40B4-BE49-F238E27FC236}">
                <a16:creationId xmlns:a16="http://schemas.microsoft.com/office/drawing/2014/main" id="{81065913-E543-09E9-480A-DF72A84A6C38}"/>
              </a:ext>
            </a:extLst>
          </p:cNvPr>
          <p:cNvSpPr txBox="1"/>
          <p:nvPr/>
        </p:nvSpPr>
        <p:spPr>
          <a:xfrm>
            <a:off x="7646450" y="2141909"/>
            <a:ext cx="2427456" cy="707886"/>
          </a:xfrm>
          <a:prstGeom prst="rect">
            <a:avLst/>
          </a:prstGeom>
          <a:noFill/>
        </p:spPr>
        <p:txBody>
          <a:bodyPr wrap="square" rtlCol="0">
            <a:spAutoFit/>
          </a:bodyPr>
          <a:lstStyle/>
          <a:p>
            <a:pPr algn="l"/>
            <a:r>
              <a:rPr lang="es-MX" sz="4000" b="1" dirty="0">
                <a:solidFill>
                  <a:srgbClr val="FF0000"/>
                </a:solidFill>
              </a:rPr>
              <a:t>Expresión:</a:t>
            </a:r>
          </a:p>
        </p:txBody>
      </p:sp>
      <p:sp>
        <p:nvSpPr>
          <p:cNvPr id="11" name="CuadroTexto 10">
            <a:extLst>
              <a:ext uri="{FF2B5EF4-FFF2-40B4-BE49-F238E27FC236}">
                <a16:creationId xmlns:a16="http://schemas.microsoft.com/office/drawing/2014/main" id="{63DF4715-0434-6C0A-B2DD-D8117A213AD5}"/>
              </a:ext>
            </a:extLst>
          </p:cNvPr>
          <p:cNvSpPr txBox="1"/>
          <p:nvPr/>
        </p:nvSpPr>
        <p:spPr>
          <a:xfrm>
            <a:off x="3903773" y="4763652"/>
            <a:ext cx="2856572" cy="707886"/>
          </a:xfrm>
          <a:prstGeom prst="rect">
            <a:avLst/>
          </a:prstGeom>
          <a:noFill/>
        </p:spPr>
        <p:txBody>
          <a:bodyPr wrap="square" rtlCol="0">
            <a:spAutoFit/>
          </a:bodyPr>
          <a:lstStyle/>
          <a:p>
            <a:pPr algn="l"/>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6C0CABBA-A5A4-3651-D852-093A6948233F}"/>
                  </a:ext>
                </a:extLst>
              </p:cNvPr>
              <p:cNvSpPr txBox="1"/>
              <p:nvPr/>
            </p:nvSpPr>
            <p:spPr>
              <a:xfrm>
                <a:off x="8044217" y="2963908"/>
                <a:ext cx="1631922" cy="1152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𝑎</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𝐹</m:t>
                          </m:r>
                        </m:num>
                        <m:den>
                          <m:r>
                            <a:rPr lang="es-MX" sz="4000" b="0" i="1" smtClean="0">
                              <a:solidFill>
                                <a:schemeClr val="tx2"/>
                              </a:solidFill>
                              <a:latin typeface="Cambria Math" panose="02040503050406030204" pitchFamily="18" charset="0"/>
                            </a:rPr>
                            <m:t>𝑚</m:t>
                          </m:r>
                        </m:den>
                      </m:f>
                    </m:oMath>
                  </m:oMathPara>
                </a14:m>
                <a:endParaRPr lang="es-MX" sz="4000" dirty="0">
                  <a:solidFill>
                    <a:schemeClr val="tx2"/>
                  </a:solidFill>
                </a:endParaRPr>
              </a:p>
            </p:txBody>
          </p:sp>
        </mc:Choice>
        <mc:Fallback xmlns="">
          <p:sp>
            <p:nvSpPr>
              <p:cNvPr id="14" name="CuadroTexto 13">
                <a:extLst>
                  <a:ext uri="{FF2B5EF4-FFF2-40B4-BE49-F238E27FC236}">
                    <a16:creationId xmlns:a16="http://schemas.microsoft.com/office/drawing/2014/main" id="{6C0CABBA-A5A4-3651-D852-093A6948233F}"/>
                  </a:ext>
                </a:extLst>
              </p:cNvPr>
              <p:cNvSpPr txBox="1">
                <a:spLocks noRot="1" noChangeAspect="1" noMove="1" noResize="1" noEditPoints="1" noAdjustHandles="1" noChangeArrowheads="1" noChangeShapeType="1" noTextEdit="1"/>
              </p:cNvSpPr>
              <p:nvPr/>
            </p:nvSpPr>
            <p:spPr>
              <a:xfrm>
                <a:off x="8044217" y="2963908"/>
                <a:ext cx="1631922" cy="1152431"/>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D0085D40-8F16-5A05-BE92-3B4AEB5AEBA0}"/>
                  </a:ext>
                </a:extLst>
              </p:cNvPr>
              <p:cNvSpPr txBox="1"/>
              <p:nvPr/>
            </p:nvSpPr>
            <p:spPr>
              <a:xfrm>
                <a:off x="3414556" y="5440790"/>
                <a:ext cx="4996752" cy="1276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𝑎</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85 </m:t>
                          </m:r>
                          <m:r>
                            <a:rPr lang="es-MX" sz="4000" b="0" i="1" smtClean="0">
                              <a:solidFill>
                                <a:schemeClr val="tx2"/>
                              </a:solidFill>
                              <a:latin typeface="Cambria Math" panose="02040503050406030204" pitchFamily="18" charset="0"/>
                            </a:rPr>
                            <m:t>𝑁</m:t>
                          </m:r>
                        </m:num>
                        <m:den>
                          <m:r>
                            <a:rPr lang="es-MX" sz="4000" b="0" i="1" smtClean="0">
                              <a:solidFill>
                                <a:schemeClr val="tx2"/>
                              </a:solidFill>
                              <a:latin typeface="Cambria Math" panose="02040503050406030204" pitchFamily="18" charset="0"/>
                            </a:rPr>
                            <m:t>40 </m:t>
                          </m:r>
                          <m:r>
                            <m:rPr>
                              <m:nor/>
                            </m:rPr>
                            <a:rPr lang="es-MX" sz="4000" b="0" i="0" smtClean="0">
                              <a:solidFill>
                                <a:schemeClr val="tx2"/>
                              </a:solidFill>
                              <a:latin typeface="Cambria Math" panose="02040503050406030204" pitchFamily="18" charset="0"/>
                            </a:rPr>
                            <m:t>kg</m:t>
                          </m:r>
                        </m:den>
                      </m:f>
                      <m:r>
                        <a:rPr lang="es-MX" sz="4000" b="0" i="1" smtClean="0">
                          <a:solidFill>
                            <a:schemeClr val="tx2"/>
                          </a:solidFill>
                          <a:latin typeface="Cambria Math" panose="02040503050406030204" pitchFamily="18" charset="0"/>
                        </a:rPr>
                        <m:t>=2.125</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𝑁</m:t>
                          </m:r>
                        </m:num>
                        <m:den>
                          <m:r>
                            <m:rPr>
                              <m:nor/>
                            </m:rPr>
                            <a:rPr lang="es-MX" sz="4000" b="0" i="0" smtClean="0">
                              <a:solidFill>
                                <a:schemeClr val="tx2"/>
                              </a:solidFill>
                              <a:latin typeface="Cambria Math" panose="02040503050406030204" pitchFamily="18" charset="0"/>
                            </a:rPr>
                            <m:t>kg</m:t>
                          </m:r>
                        </m:den>
                      </m:f>
                    </m:oMath>
                  </m:oMathPara>
                </a14:m>
                <a:endParaRPr lang="es-MX" sz="4000" dirty="0">
                  <a:solidFill>
                    <a:schemeClr val="tx2"/>
                  </a:solidFill>
                </a:endParaRPr>
              </a:p>
            </p:txBody>
          </p:sp>
        </mc:Choice>
        <mc:Fallback xmlns="">
          <p:sp>
            <p:nvSpPr>
              <p:cNvPr id="15" name="CuadroTexto 14">
                <a:extLst>
                  <a:ext uri="{FF2B5EF4-FFF2-40B4-BE49-F238E27FC236}">
                    <a16:creationId xmlns:a16="http://schemas.microsoft.com/office/drawing/2014/main" id="{D0085D40-8F16-5A05-BE92-3B4AEB5AEBA0}"/>
                  </a:ext>
                </a:extLst>
              </p:cNvPr>
              <p:cNvSpPr txBox="1">
                <a:spLocks noRot="1" noChangeAspect="1" noMove="1" noResize="1" noEditPoints="1" noAdjustHandles="1" noChangeArrowheads="1" noChangeShapeType="1" noTextEdit="1"/>
              </p:cNvSpPr>
              <p:nvPr/>
            </p:nvSpPr>
            <p:spPr>
              <a:xfrm>
                <a:off x="3414556" y="5440790"/>
                <a:ext cx="4996752" cy="1276953"/>
              </a:xfrm>
              <a:prstGeom prst="rect">
                <a:avLst/>
              </a:prstGeom>
              <a:blipFill>
                <a:blip r:embed="rId4"/>
                <a:stretch>
                  <a:fillRect/>
                </a:stretch>
              </a:blipFill>
            </p:spPr>
            <p:txBody>
              <a:bodyPr/>
              <a:lstStyle/>
              <a:p>
                <a:r>
                  <a:rPr lang="es-MX">
                    <a:noFill/>
                  </a:rPr>
                  <a:t> </a:t>
                </a:r>
              </a:p>
            </p:txBody>
          </p:sp>
        </mc:Fallback>
      </mc:AlternateContent>
      <p:sp>
        <p:nvSpPr>
          <p:cNvPr id="16" name="CuadroTexto 15">
            <a:extLst>
              <a:ext uri="{FF2B5EF4-FFF2-40B4-BE49-F238E27FC236}">
                <a16:creationId xmlns:a16="http://schemas.microsoft.com/office/drawing/2014/main" id="{EFC58BD8-E8E8-E45E-A4C3-5C226560CEA8}"/>
              </a:ext>
            </a:extLst>
          </p:cNvPr>
          <p:cNvSpPr txBox="1"/>
          <p:nvPr/>
        </p:nvSpPr>
        <p:spPr>
          <a:xfrm>
            <a:off x="8956970" y="4763652"/>
            <a:ext cx="2797711" cy="1938992"/>
          </a:xfrm>
          <a:prstGeom prst="rect">
            <a:avLst/>
          </a:prstGeom>
          <a:noFill/>
        </p:spPr>
        <p:txBody>
          <a:bodyPr wrap="square" rtlCol="0">
            <a:spAutoFit/>
          </a:bodyPr>
          <a:lstStyle/>
          <a:p>
            <a:pPr algn="l"/>
            <a:r>
              <a:rPr lang="es-MX" sz="4000" dirty="0">
                <a:solidFill>
                  <a:schemeClr val="tx2"/>
                </a:solidFill>
              </a:rPr>
              <a:t>¿tengo unidades de aceleración?</a:t>
            </a:r>
          </a:p>
        </p:txBody>
      </p:sp>
    </p:spTree>
    <p:extLst>
      <p:ext uri="{BB962C8B-B14F-4D97-AF65-F5344CB8AC3E}">
        <p14:creationId xmlns:p14="http://schemas.microsoft.com/office/powerpoint/2010/main" val="206992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circle(in)">
                                      <p:cBhvr>
                                        <p:cTn id="35" dur="2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anim calcmode="lin" valueType="num">
                                      <p:cBhvr>
                                        <p:cTn id="41" dur="2000" fill="hold"/>
                                        <p:tgtEl>
                                          <p:spTgt spid="16"/>
                                        </p:tgtEl>
                                        <p:attrNameLst>
                                          <p:attrName>ppt_w</p:attrName>
                                        </p:attrNameLst>
                                      </p:cBhvr>
                                      <p:tavLst>
                                        <p:tav tm="0" fmla="#ppt_w*sin(2.5*pi*$)">
                                          <p:val>
                                            <p:fltVal val="0"/>
                                          </p:val>
                                        </p:tav>
                                        <p:tav tm="100000">
                                          <p:val>
                                            <p:fltVal val="1"/>
                                          </p:val>
                                        </p:tav>
                                      </p:tavLst>
                                    </p:anim>
                                    <p:anim calcmode="lin" valueType="num">
                                      <p:cBhvr>
                                        <p:cTn id="4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12" name="CuadroTexto 11">
            <a:extLst>
              <a:ext uri="{FF2B5EF4-FFF2-40B4-BE49-F238E27FC236}">
                <a16:creationId xmlns:a16="http://schemas.microsoft.com/office/drawing/2014/main" id="{169A15F6-3957-F759-B73C-43E8016A4B94}"/>
              </a:ext>
            </a:extLst>
          </p:cNvPr>
          <p:cNvSpPr txBox="1"/>
          <p:nvPr/>
        </p:nvSpPr>
        <p:spPr>
          <a:xfrm>
            <a:off x="576146" y="2589515"/>
            <a:ext cx="2257958" cy="707886"/>
          </a:xfrm>
          <a:prstGeom prst="rect">
            <a:avLst/>
          </a:prstGeom>
          <a:noFill/>
        </p:spPr>
        <p:txBody>
          <a:bodyPr wrap="square" rtlCol="0">
            <a:spAutoFit/>
          </a:bodyPr>
          <a:lstStyle/>
          <a:p>
            <a:pPr algn="l"/>
            <a:r>
              <a:rPr lang="es-MX" sz="4000" b="1" dirty="0">
                <a:solidFill>
                  <a:srgbClr val="FF0000"/>
                </a:solidFill>
              </a:rPr>
              <a:t>Análisis:</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5DEDCF8-682E-DA6A-2865-635605A44E32}"/>
                  </a:ext>
                </a:extLst>
              </p:cNvPr>
              <p:cNvSpPr txBox="1"/>
              <p:nvPr/>
            </p:nvSpPr>
            <p:spPr>
              <a:xfrm>
                <a:off x="576146" y="4033866"/>
                <a:ext cx="1163587" cy="1260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𝑁</m:t>
                          </m:r>
                        </m:num>
                        <m:den>
                          <m:r>
                            <m:rPr>
                              <m:nor/>
                            </m:rPr>
                            <a:rPr lang="es-MX" sz="4000" b="0" i="0" smtClean="0">
                              <a:solidFill>
                                <a:schemeClr val="tx2"/>
                              </a:solidFill>
                              <a:latin typeface="Cambria Math" panose="02040503050406030204" pitchFamily="18" charset="0"/>
                            </a:rPr>
                            <m:t>kg</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7" name="CuadroTexto 16">
                <a:extLst>
                  <a:ext uri="{FF2B5EF4-FFF2-40B4-BE49-F238E27FC236}">
                    <a16:creationId xmlns:a16="http://schemas.microsoft.com/office/drawing/2014/main" id="{05DEDCF8-682E-DA6A-2865-635605A44E32}"/>
                  </a:ext>
                </a:extLst>
              </p:cNvPr>
              <p:cNvSpPr txBox="1">
                <a:spLocks noRot="1" noChangeAspect="1" noMove="1" noResize="1" noEditPoints="1" noAdjustHandles="1" noChangeArrowheads="1" noChangeShapeType="1" noTextEdit="1"/>
              </p:cNvSpPr>
              <p:nvPr/>
            </p:nvSpPr>
            <p:spPr>
              <a:xfrm>
                <a:off x="576146" y="4033866"/>
                <a:ext cx="1163587" cy="1260410"/>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3FD321B-A878-7326-FB60-9578AB4C8BA1}"/>
                  </a:ext>
                </a:extLst>
              </p:cNvPr>
              <p:cNvSpPr txBox="1"/>
              <p:nvPr/>
            </p:nvSpPr>
            <p:spPr>
              <a:xfrm>
                <a:off x="1847736" y="3577044"/>
                <a:ext cx="1765483" cy="1724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num>
                        <m:den>
                          <m:r>
                            <m:rPr>
                              <m:nor/>
                            </m:rPr>
                            <a:rPr lang="es-MX" sz="4000" b="0" i="0" smtClean="0">
                              <a:solidFill>
                                <a:schemeClr val="tx2"/>
                              </a:solidFill>
                              <a:latin typeface="Cambria Math" panose="02040503050406030204" pitchFamily="18" charset="0"/>
                            </a:rPr>
                            <m:t>kg</m:t>
                          </m:r>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8" name="CuadroTexto 17">
                <a:extLst>
                  <a:ext uri="{FF2B5EF4-FFF2-40B4-BE49-F238E27FC236}">
                    <a16:creationId xmlns:a16="http://schemas.microsoft.com/office/drawing/2014/main" id="{23FD321B-A878-7326-FB60-9578AB4C8BA1}"/>
                  </a:ext>
                </a:extLst>
              </p:cNvPr>
              <p:cNvSpPr txBox="1">
                <a:spLocks noRot="1" noChangeAspect="1" noMove="1" noResize="1" noEditPoints="1" noAdjustHandles="1" noChangeArrowheads="1" noChangeShapeType="1" noTextEdit="1"/>
              </p:cNvSpPr>
              <p:nvPr/>
            </p:nvSpPr>
            <p:spPr>
              <a:xfrm>
                <a:off x="1847736" y="3577044"/>
                <a:ext cx="1765483" cy="1724062"/>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EA583CDE-3B97-6E8E-39A4-749B31D7DFFE}"/>
                  </a:ext>
                </a:extLst>
              </p:cNvPr>
              <p:cNvSpPr txBox="1"/>
              <p:nvPr/>
            </p:nvSpPr>
            <p:spPr>
              <a:xfrm>
                <a:off x="3697734" y="3483573"/>
                <a:ext cx="1765483" cy="2128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num>
                        <m:den>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num>
                            <m:den>
                              <m:r>
                                <a:rPr lang="es-MX" sz="4000" b="0" i="1" smtClean="0">
                                  <a:solidFill>
                                    <a:schemeClr val="tx2"/>
                                  </a:solidFill>
                                  <a:latin typeface="Cambria Math" panose="02040503050406030204" pitchFamily="18" charset="0"/>
                                </a:rPr>
                                <m:t>1</m:t>
                              </m:r>
                            </m:den>
                          </m:f>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9" name="CuadroTexto 18">
                <a:extLst>
                  <a:ext uri="{FF2B5EF4-FFF2-40B4-BE49-F238E27FC236}">
                    <a16:creationId xmlns:a16="http://schemas.microsoft.com/office/drawing/2014/main" id="{EA583CDE-3B97-6E8E-39A4-749B31D7DFFE}"/>
                  </a:ext>
                </a:extLst>
              </p:cNvPr>
              <p:cNvSpPr txBox="1">
                <a:spLocks noRot="1" noChangeAspect="1" noMove="1" noResize="1" noEditPoints="1" noAdjustHandles="1" noChangeArrowheads="1" noChangeShapeType="1" noTextEdit="1"/>
              </p:cNvSpPr>
              <p:nvPr/>
            </p:nvSpPr>
            <p:spPr>
              <a:xfrm>
                <a:off x="3697734" y="3483573"/>
                <a:ext cx="1765483" cy="212885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E0FFDA87-E74B-1127-196A-5E5A4666E8BE}"/>
                  </a:ext>
                </a:extLst>
              </p:cNvPr>
              <p:cNvSpPr txBox="1"/>
              <p:nvPr/>
            </p:nvSpPr>
            <p:spPr>
              <a:xfrm>
                <a:off x="5560676" y="3929179"/>
                <a:ext cx="1775037" cy="1276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20" name="CuadroTexto 19">
                <a:extLst>
                  <a:ext uri="{FF2B5EF4-FFF2-40B4-BE49-F238E27FC236}">
                    <a16:creationId xmlns:a16="http://schemas.microsoft.com/office/drawing/2014/main" id="{E0FFDA87-E74B-1127-196A-5E5A4666E8BE}"/>
                  </a:ext>
                </a:extLst>
              </p:cNvPr>
              <p:cNvSpPr txBox="1">
                <a:spLocks noRot="1" noChangeAspect="1" noMove="1" noResize="1" noEditPoints="1" noAdjustHandles="1" noChangeArrowheads="1" noChangeShapeType="1" noTextEdit="1"/>
              </p:cNvSpPr>
              <p:nvPr/>
            </p:nvSpPr>
            <p:spPr>
              <a:xfrm>
                <a:off x="5560676" y="3929179"/>
                <a:ext cx="1775037" cy="127695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514A559C-5A74-4326-DEF4-02D7B4B57C3A}"/>
                  </a:ext>
                </a:extLst>
              </p:cNvPr>
              <p:cNvSpPr txBox="1"/>
              <p:nvPr/>
            </p:nvSpPr>
            <p:spPr>
              <a:xfrm>
                <a:off x="7347851" y="4069574"/>
                <a:ext cx="614655" cy="105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21" name="CuadroTexto 20">
                <a:extLst>
                  <a:ext uri="{FF2B5EF4-FFF2-40B4-BE49-F238E27FC236}">
                    <a16:creationId xmlns:a16="http://schemas.microsoft.com/office/drawing/2014/main" id="{514A559C-5A74-4326-DEF4-02D7B4B57C3A}"/>
                  </a:ext>
                </a:extLst>
              </p:cNvPr>
              <p:cNvSpPr txBox="1">
                <a:spLocks noRot="1" noChangeAspect="1" noMove="1" noResize="1" noEditPoints="1" noAdjustHandles="1" noChangeArrowheads="1" noChangeShapeType="1" noTextEdit="1"/>
              </p:cNvSpPr>
              <p:nvPr/>
            </p:nvSpPr>
            <p:spPr>
              <a:xfrm>
                <a:off x="7347851" y="4069574"/>
                <a:ext cx="614655" cy="1054519"/>
              </a:xfrm>
              <a:prstGeom prst="rect">
                <a:avLst/>
              </a:prstGeom>
              <a:blipFill>
                <a:blip r:embed="rId7"/>
                <a:stretch>
                  <a:fillRect/>
                </a:stretch>
              </a:blipFill>
            </p:spPr>
            <p:txBody>
              <a:bodyPr/>
              <a:lstStyle/>
              <a:p>
                <a:r>
                  <a:rPr lang="es-MX">
                    <a:noFill/>
                  </a:rPr>
                  <a:t> </a:t>
                </a:r>
              </a:p>
            </p:txBody>
          </p:sp>
        </mc:Fallback>
      </mc:AlternateContent>
      <p:sp>
        <p:nvSpPr>
          <p:cNvPr id="22" name="CuadroTexto 21">
            <a:extLst>
              <a:ext uri="{FF2B5EF4-FFF2-40B4-BE49-F238E27FC236}">
                <a16:creationId xmlns:a16="http://schemas.microsoft.com/office/drawing/2014/main" id="{A0818E36-1686-2B5D-F234-BAE6F68DB1CF}"/>
              </a:ext>
            </a:extLst>
          </p:cNvPr>
          <p:cNvSpPr txBox="1"/>
          <p:nvPr/>
        </p:nvSpPr>
        <p:spPr>
          <a:xfrm>
            <a:off x="8148139" y="3963723"/>
            <a:ext cx="3977741" cy="1323439"/>
          </a:xfrm>
          <a:prstGeom prst="rect">
            <a:avLst/>
          </a:prstGeom>
          <a:noFill/>
        </p:spPr>
        <p:txBody>
          <a:bodyPr wrap="square" rtlCol="0">
            <a:spAutoFit/>
          </a:bodyPr>
          <a:lstStyle/>
          <a:p>
            <a:pPr algn="l"/>
            <a:r>
              <a:rPr lang="es-MX" sz="4000" dirty="0">
                <a:solidFill>
                  <a:schemeClr val="tx2"/>
                </a:solidFill>
              </a:rPr>
              <a:t>Si tengo unidades de aceleración</a:t>
            </a:r>
          </a:p>
        </p:txBody>
      </p:sp>
    </p:spTree>
    <p:extLst>
      <p:ext uri="{BB962C8B-B14F-4D97-AF65-F5344CB8AC3E}">
        <p14:creationId xmlns:p14="http://schemas.microsoft.com/office/powerpoint/2010/main" val="396581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 calcmode="lin" valueType="num">
                                      <p:cBhvr>
                                        <p:cTn id="47" dur="1000" fill="hold"/>
                                        <p:tgtEl>
                                          <p:spTgt spid="21"/>
                                        </p:tgtEl>
                                        <p:attrNameLst>
                                          <p:attrName>style.rotation</p:attrName>
                                        </p:attrNameLst>
                                      </p:cBhvr>
                                      <p:tavLst>
                                        <p:tav tm="0">
                                          <p:val>
                                            <p:fltVal val="90"/>
                                          </p:val>
                                        </p:tav>
                                        <p:tav tm="100000">
                                          <p:val>
                                            <p:fltVal val="0"/>
                                          </p:val>
                                        </p:tav>
                                      </p:tavLst>
                                    </p:anim>
                                    <p:animEffect transition="in" filter="fade">
                                      <p:cBhvr>
                                        <p:cTn id="48" dur="1000"/>
                                        <p:tgtEl>
                                          <p:spTgt spid="21"/>
                                        </p:tgtEl>
                                      </p:cBhvr>
                                    </p:animEffect>
                                  </p:childTnLst>
                                </p:cTn>
                              </p:par>
                            </p:childTnLst>
                          </p:cTn>
                        </p:par>
                        <p:par>
                          <p:cTn id="49" fill="hold">
                            <p:stCondLst>
                              <p:cond delay="1000"/>
                            </p:stCondLst>
                            <p:childTnLst>
                              <p:par>
                                <p:cTn id="50" presetID="45"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2000"/>
                                        <p:tgtEl>
                                          <p:spTgt spid="22"/>
                                        </p:tgtEl>
                                      </p:cBhvr>
                                    </p:animEffect>
                                    <p:anim calcmode="lin" valueType="num">
                                      <p:cBhvr>
                                        <p:cTn id="53" dur="2000" fill="hold"/>
                                        <p:tgtEl>
                                          <p:spTgt spid="22"/>
                                        </p:tgtEl>
                                        <p:attrNameLst>
                                          <p:attrName>ppt_w</p:attrName>
                                        </p:attrNameLst>
                                      </p:cBhvr>
                                      <p:tavLst>
                                        <p:tav tm="0" fmla="#ppt_w*sin(2.5*pi*$)">
                                          <p:val>
                                            <p:fltVal val="0"/>
                                          </p:val>
                                        </p:tav>
                                        <p:tav tm="100000">
                                          <p:val>
                                            <p:fltVal val="1"/>
                                          </p:val>
                                        </p:tav>
                                      </p:tavLst>
                                    </p:anim>
                                    <p:anim calcmode="lin" valueType="num">
                                      <p:cBhvr>
                                        <p:cTn id="5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815681"/>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Para este ejercicio tendrás que elaborar trabajo con referencias biográficas de Johannes Kepler, así como propiedades generales de una elipse, ya que las leyes de Kepler, consideran a la elipse como un elemento muy importante.</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3 – Evaluación continua</a:t>
            </a:r>
          </a:p>
        </p:txBody>
      </p:sp>
    </p:spTree>
    <p:extLst>
      <p:ext uri="{BB962C8B-B14F-4D97-AF65-F5344CB8AC3E}">
        <p14:creationId xmlns:p14="http://schemas.microsoft.com/office/powerpoint/2010/main" val="2639743514"/>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3046240"/>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Tendrás disponible una rúbrica en donde se mencionarán los elementos a considerar y el nivel de desempeño. Recuerda que es una guía muy clara en cuanto a lo que se espera que resuelvas.</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3 – Evaluación continua</a:t>
            </a:r>
          </a:p>
        </p:txBody>
      </p:sp>
    </p:spTree>
    <p:extLst>
      <p:ext uri="{BB962C8B-B14F-4D97-AF65-F5344CB8AC3E}">
        <p14:creationId xmlns:p14="http://schemas.microsoft.com/office/powerpoint/2010/main" val="137963197"/>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object 5"/>
          <p:cNvSpPr txBox="1"/>
          <p:nvPr/>
        </p:nvSpPr>
        <p:spPr>
          <a:xfrm>
            <a:off x="562708" y="2326615"/>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spc="-20" dirty="0">
                <a:solidFill>
                  <a:schemeClr val="tx2"/>
                </a:solidFill>
                <a:cs typeface="Tahoma"/>
              </a:rPr>
              <a:t>El trabajo se deberá de enviar por Teams a más tardar el lunes 29 de mayo a las 20 horas.</a:t>
            </a:r>
            <a:endParaRPr lang="es-MX" sz="4000" dirty="0">
              <a:solidFill>
                <a:schemeClr val="tx2"/>
              </a:solidFill>
              <a:cs typeface="Tahoma"/>
            </a:endParaRPr>
          </a:p>
        </p:txBody>
      </p:sp>
      <p:sp>
        <p:nvSpPr>
          <p:cNvPr id="16" name="Título 1">
            <a:extLst>
              <a:ext uri="{FF2B5EF4-FFF2-40B4-BE49-F238E27FC236}">
                <a16:creationId xmlns:a16="http://schemas.microsoft.com/office/drawing/2014/main" id="{A86D738D-9D59-F82B-AFA3-3ACB53A67AF8}"/>
              </a:ext>
            </a:extLst>
          </p:cNvPr>
          <p:cNvSpPr txBox="1">
            <a:spLocks/>
          </p:cNvSpPr>
          <p:nvPr/>
        </p:nvSpPr>
        <p:spPr bwMode="black">
          <a:xfrm>
            <a:off x="1280160" y="466343"/>
            <a:ext cx="9628632" cy="1362113"/>
          </a:xfrm>
          <a:prstGeom prst="rect">
            <a:avLst/>
          </a:prstGeom>
        </p:spPr>
        <p:txBody>
          <a:bodyPr vert="horz" wrap="square" lIns="0" tIns="0" rIns="0" bIns="0" rtlCol="0" anchor="ctr">
            <a:normAutofit/>
          </a:bodyPr>
          <a:lstStyle>
            <a:lvl1pPr algn="l" defTabSz="914400" rtl="0" eaLnBrk="1" latinLnBrk="0" hangingPunct="1">
              <a:lnSpc>
                <a:spcPct val="95000"/>
              </a:lnSpc>
              <a:spcBef>
                <a:spcPct val="0"/>
              </a:spcBef>
              <a:buNone/>
              <a:defRPr sz="3369" b="0" i="0" kern="1200">
                <a:solidFill>
                  <a:schemeClr val="hlink"/>
                </a:solidFill>
                <a:latin typeface="Calibri"/>
                <a:ea typeface="+mj-ea"/>
                <a:cs typeface="Calibri"/>
              </a:defRPr>
            </a:lvl1pPr>
          </a:lstStyle>
          <a:p>
            <a:r>
              <a:rPr lang="es-MX" sz="5400" dirty="0">
                <a:solidFill>
                  <a:schemeClr val="bg2"/>
                </a:solidFill>
              </a:rPr>
              <a:t>Ejercicio 3 – Evaluación continua</a:t>
            </a:r>
          </a:p>
        </p:txBody>
      </p:sp>
      <p:pic>
        <p:nvPicPr>
          <p:cNvPr id="3" name="Imagen 2" descr="Forma&#10;&#10;Descripción generada automáticamente con confianza baja">
            <a:extLst>
              <a:ext uri="{FF2B5EF4-FFF2-40B4-BE49-F238E27FC236}">
                <a16:creationId xmlns:a16="http://schemas.microsoft.com/office/drawing/2014/main" id="{A726262D-44F2-62FD-1670-BC1084B3F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4742" y="4348252"/>
            <a:ext cx="1626997" cy="1626997"/>
          </a:xfrm>
          <a:prstGeom prst="rect">
            <a:avLst/>
          </a:prstGeom>
        </p:spPr>
      </p:pic>
      <p:sp>
        <p:nvSpPr>
          <p:cNvPr id="4" name="object 5">
            <a:extLst>
              <a:ext uri="{FF2B5EF4-FFF2-40B4-BE49-F238E27FC236}">
                <a16:creationId xmlns:a16="http://schemas.microsoft.com/office/drawing/2014/main" id="{1B8FDE62-FD06-3F8D-627C-FC8935C3FDE3}"/>
              </a:ext>
            </a:extLst>
          </p:cNvPr>
          <p:cNvSpPr txBox="1"/>
          <p:nvPr/>
        </p:nvSpPr>
        <p:spPr>
          <a:xfrm>
            <a:off x="562708" y="4467892"/>
            <a:ext cx="10874326" cy="1507357"/>
          </a:xfrm>
          <a:prstGeom prst="rect">
            <a:avLst/>
          </a:prstGeom>
        </p:spPr>
        <p:txBody>
          <a:bodyPr vert="horz" wrap="square" lIns="0" tIns="25167" rIns="0" bIns="0" rtlCol="0">
            <a:spAutoFit/>
          </a:bodyPr>
          <a:lstStyle/>
          <a:p>
            <a:pPr marL="38100" marR="30480">
              <a:lnSpc>
                <a:spcPct val="124500"/>
              </a:lnSpc>
              <a:spcBef>
                <a:spcPts val="100"/>
              </a:spcBef>
            </a:pPr>
            <a:r>
              <a:rPr lang="es-MX" sz="4000" b="1" spc="-20" dirty="0">
                <a:solidFill>
                  <a:srgbClr val="0070C0"/>
                </a:solidFill>
                <a:cs typeface="Tahoma"/>
              </a:rPr>
              <a:t>Importante: </a:t>
            </a:r>
            <a:r>
              <a:rPr lang="es-MX" sz="4000" spc="-20" dirty="0">
                <a:solidFill>
                  <a:schemeClr val="tx2"/>
                </a:solidFill>
                <a:cs typeface="Tahoma"/>
              </a:rPr>
              <a:t>Este tipo de trabajos de desarrollo </a:t>
            </a:r>
            <a:r>
              <a:rPr lang="es-MX" sz="4000" b="1" spc="-20" dirty="0">
                <a:solidFill>
                  <a:srgbClr val="FF0000"/>
                </a:solidFill>
                <a:cs typeface="Tahoma"/>
              </a:rPr>
              <a:t>aportarán 3 puntos</a:t>
            </a:r>
            <a:r>
              <a:rPr lang="es-MX" sz="4000" spc="-20" dirty="0">
                <a:solidFill>
                  <a:schemeClr val="tx2"/>
                </a:solidFill>
                <a:cs typeface="Tahoma"/>
              </a:rPr>
              <a:t> en la evaluación continua!</a:t>
            </a:r>
            <a:endParaRPr lang="es-MX" sz="4000" dirty="0">
              <a:solidFill>
                <a:schemeClr val="tx2"/>
              </a:solidFill>
              <a:cs typeface="Tahoma"/>
            </a:endParaRPr>
          </a:p>
        </p:txBody>
      </p:sp>
    </p:spTree>
    <p:extLst>
      <p:ext uri="{BB962C8B-B14F-4D97-AF65-F5344CB8AC3E}">
        <p14:creationId xmlns:p14="http://schemas.microsoft.com/office/powerpoint/2010/main" val="236563257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328548"/>
            <a:ext cx="10686943" cy="1938992"/>
          </a:xfrm>
          <a:prstGeom prst="rect">
            <a:avLst/>
          </a:prstGeom>
          <a:noFill/>
        </p:spPr>
        <p:txBody>
          <a:bodyPr wrap="square" rtlCol="0">
            <a:spAutoFit/>
          </a:bodyPr>
          <a:lstStyle/>
          <a:p>
            <a:pPr algn="l"/>
            <a:r>
              <a:rPr lang="es-MX" sz="4000" dirty="0">
                <a:solidFill>
                  <a:schemeClr val="tx2"/>
                </a:solidFill>
              </a:rPr>
              <a:t>¿Cuál es la masa de un cuerpo si al aplicarle una fuerza de 420 N adquiere una aceleración de 8.4 m/s</a:t>
            </a:r>
            <a:r>
              <a:rPr lang="es-MX" sz="4000" baseline="30000" dirty="0">
                <a:solidFill>
                  <a:schemeClr val="tx2"/>
                </a:solidFill>
              </a:rPr>
              <a:t>2</a:t>
            </a:r>
            <a:r>
              <a:rPr lang="es-MX" sz="4000" dirty="0">
                <a:solidFill>
                  <a:schemeClr val="tx2"/>
                </a:solidFill>
              </a:rPr>
              <a:t>?</a:t>
            </a:r>
          </a:p>
        </p:txBody>
      </p:sp>
      <p:cxnSp>
        <p:nvCxnSpPr>
          <p:cNvPr id="4" name="Conector recto 3">
            <a:extLst>
              <a:ext uri="{FF2B5EF4-FFF2-40B4-BE49-F238E27FC236}">
                <a16:creationId xmlns:a16="http://schemas.microsoft.com/office/drawing/2014/main" id="{4F005756-578B-5BA7-C045-FCC1ED2E348B}"/>
              </a:ext>
            </a:extLst>
          </p:cNvPr>
          <p:cNvCxnSpPr/>
          <p:nvPr/>
        </p:nvCxnSpPr>
        <p:spPr>
          <a:xfrm>
            <a:off x="2833141" y="5876144"/>
            <a:ext cx="553137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057057FA-646C-1929-9296-086914F17968}"/>
              </a:ext>
            </a:extLst>
          </p:cNvPr>
          <p:cNvSpPr/>
          <p:nvPr/>
        </p:nvSpPr>
        <p:spPr>
          <a:xfrm>
            <a:off x="4601980" y="4287187"/>
            <a:ext cx="1933731" cy="16039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Flecha: a la derecha 5">
            <a:extLst>
              <a:ext uri="{FF2B5EF4-FFF2-40B4-BE49-F238E27FC236}">
                <a16:creationId xmlns:a16="http://schemas.microsoft.com/office/drawing/2014/main" id="{33A0BEBA-6B88-31CC-10D4-4493CF2A4CE0}"/>
              </a:ext>
            </a:extLst>
          </p:cNvPr>
          <p:cNvSpPr/>
          <p:nvPr/>
        </p:nvSpPr>
        <p:spPr>
          <a:xfrm>
            <a:off x="3087974" y="4766872"/>
            <a:ext cx="1514006" cy="6725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 name="Conector recto de flecha 7">
            <a:extLst>
              <a:ext uri="{FF2B5EF4-FFF2-40B4-BE49-F238E27FC236}">
                <a16:creationId xmlns:a16="http://schemas.microsoft.com/office/drawing/2014/main" id="{04F1991C-E5BD-4930-29B5-613444A3A1AE}"/>
              </a:ext>
            </a:extLst>
          </p:cNvPr>
          <p:cNvCxnSpPr>
            <a:stCxn id="5" idx="3"/>
          </p:cNvCxnSpPr>
          <p:nvPr/>
        </p:nvCxnSpPr>
        <p:spPr>
          <a:xfrm flipV="1">
            <a:off x="6535711" y="5081666"/>
            <a:ext cx="1304145" cy="74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CuadroTexto 8">
            <a:extLst>
              <a:ext uri="{FF2B5EF4-FFF2-40B4-BE49-F238E27FC236}">
                <a16:creationId xmlns:a16="http://schemas.microsoft.com/office/drawing/2014/main" id="{5F3D1EB5-536F-2C33-3FE5-28E3F449A2DC}"/>
              </a:ext>
            </a:extLst>
          </p:cNvPr>
          <p:cNvSpPr txBox="1"/>
          <p:nvPr/>
        </p:nvSpPr>
        <p:spPr>
          <a:xfrm>
            <a:off x="3507407" y="4163263"/>
            <a:ext cx="420308" cy="707886"/>
          </a:xfrm>
          <a:prstGeom prst="rect">
            <a:avLst/>
          </a:prstGeom>
          <a:noFill/>
        </p:spPr>
        <p:txBody>
          <a:bodyPr wrap="none" rtlCol="0">
            <a:spAutoFit/>
          </a:bodyPr>
          <a:lstStyle/>
          <a:p>
            <a:r>
              <a:rPr lang="es-MX" sz="4000" dirty="0">
                <a:solidFill>
                  <a:schemeClr val="tx2"/>
                </a:solidFill>
              </a:rPr>
              <a:t>F</a:t>
            </a: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FD547348-A9D4-4B9F-CCCF-F3B8449014DA}"/>
                  </a:ext>
                </a:extLst>
              </p:cNvPr>
              <p:cNvSpPr txBox="1"/>
              <p:nvPr/>
            </p:nvSpPr>
            <p:spPr>
              <a:xfrm>
                <a:off x="6959676" y="4377415"/>
                <a:ext cx="45621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4400" i="1" smtClean="0">
                              <a:solidFill>
                                <a:schemeClr val="tx2"/>
                              </a:solidFill>
                              <a:latin typeface="Cambria Math" panose="02040503050406030204" pitchFamily="18" charset="0"/>
                            </a:rPr>
                          </m:ctrlPr>
                        </m:accPr>
                        <m:e>
                          <m:r>
                            <a:rPr lang="es-MX" sz="4400" b="0" i="1" smtClean="0">
                              <a:solidFill>
                                <a:schemeClr val="tx2"/>
                              </a:solidFill>
                              <a:latin typeface="Cambria Math" panose="02040503050406030204" pitchFamily="18" charset="0"/>
                            </a:rPr>
                            <m:t>𝑎</m:t>
                          </m:r>
                        </m:e>
                      </m:acc>
                    </m:oMath>
                  </m:oMathPara>
                </a14:m>
                <a:endParaRPr lang="es-MX" sz="4400" dirty="0">
                  <a:solidFill>
                    <a:schemeClr val="tx2"/>
                  </a:solidFill>
                </a:endParaRPr>
              </a:p>
            </p:txBody>
          </p:sp>
        </mc:Choice>
        <mc:Fallback xmlns="">
          <p:sp>
            <p:nvSpPr>
              <p:cNvPr id="12" name="CuadroTexto 11">
                <a:extLst>
                  <a:ext uri="{FF2B5EF4-FFF2-40B4-BE49-F238E27FC236}">
                    <a16:creationId xmlns:a16="http://schemas.microsoft.com/office/drawing/2014/main" id="{FD547348-A9D4-4B9F-CCCF-F3B8449014DA}"/>
                  </a:ext>
                </a:extLst>
              </p:cNvPr>
              <p:cNvSpPr txBox="1">
                <a:spLocks noRot="1" noChangeAspect="1" noMove="1" noResize="1" noEditPoints="1" noAdjustHandles="1" noChangeArrowheads="1" noChangeShapeType="1" noTextEdit="1"/>
              </p:cNvSpPr>
              <p:nvPr/>
            </p:nvSpPr>
            <p:spPr>
              <a:xfrm>
                <a:off x="6959676" y="4377415"/>
                <a:ext cx="456215" cy="677108"/>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7507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grpSp>
        <p:nvGrpSpPr>
          <p:cNvPr id="2" name="Grupo 1">
            <a:extLst>
              <a:ext uri="{FF2B5EF4-FFF2-40B4-BE49-F238E27FC236}">
                <a16:creationId xmlns:a16="http://schemas.microsoft.com/office/drawing/2014/main" id="{5CD2739E-DB5B-0CC7-7781-E65FBCDAFC0C}"/>
              </a:ext>
            </a:extLst>
          </p:cNvPr>
          <p:cNvGrpSpPr/>
          <p:nvPr/>
        </p:nvGrpSpPr>
        <p:grpSpPr>
          <a:xfrm>
            <a:off x="284813" y="2184561"/>
            <a:ext cx="5531370" cy="1727871"/>
            <a:chOff x="2833141" y="4163263"/>
            <a:chExt cx="5531370" cy="1727871"/>
          </a:xfrm>
        </p:grpSpPr>
        <p:cxnSp>
          <p:nvCxnSpPr>
            <p:cNvPr id="4" name="Conector recto 3">
              <a:extLst>
                <a:ext uri="{FF2B5EF4-FFF2-40B4-BE49-F238E27FC236}">
                  <a16:creationId xmlns:a16="http://schemas.microsoft.com/office/drawing/2014/main" id="{4F005756-578B-5BA7-C045-FCC1ED2E348B}"/>
                </a:ext>
              </a:extLst>
            </p:cNvPr>
            <p:cNvCxnSpPr/>
            <p:nvPr/>
          </p:nvCxnSpPr>
          <p:spPr>
            <a:xfrm>
              <a:off x="2833141" y="5876144"/>
              <a:ext cx="553137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057057FA-646C-1929-9296-086914F17968}"/>
                </a:ext>
              </a:extLst>
            </p:cNvPr>
            <p:cNvSpPr/>
            <p:nvPr/>
          </p:nvSpPr>
          <p:spPr>
            <a:xfrm>
              <a:off x="4601980" y="4287187"/>
              <a:ext cx="1933731" cy="16039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Flecha: a la derecha 5">
              <a:extLst>
                <a:ext uri="{FF2B5EF4-FFF2-40B4-BE49-F238E27FC236}">
                  <a16:creationId xmlns:a16="http://schemas.microsoft.com/office/drawing/2014/main" id="{33A0BEBA-6B88-31CC-10D4-4493CF2A4CE0}"/>
                </a:ext>
              </a:extLst>
            </p:cNvPr>
            <p:cNvSpPr/>
            <p:nvPr/>
          </p:nvSpPr>
          <p:spPr>
            <a:xfrm>
              <a:off x="3087974" y="4766872"/>
              <a:ext cx="1514006" cy="6725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 name="Conector recto de flecha 7">
              <a:extLst>
                <a:ext uri="{FF2B5EF4-FFF2-40B4-BE49-F238E27FC236}">
                  <a16:creationId xmlns:a16="http://schemas.microsoft.com/office/drawing/2014/main" id="{04F1991C-E5BD-4930-29B5-613444A3A1AE}"/>
                </a:ext>
              </a:extLst>
            </p:cNvPr>
            <p:cNvCxnSpPr>
              <a:stCxn id="5" idx="3"/>
            </p:cNvCxnSpPr>
            <p:nvPr/>
          </p:nvCxnSpPr>
          <p:spPr>
            <a:xfrm flipV="1">
              <a:off x="6535711" y="5081666"/>
              <a:ext cx="1304145" cy="74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CuadroTexto 8">
              <a:extLst>
                <a:ext uri="{FF2B5EF4-FFF2-40B4-BE49-F238E27FC236}">
                  <a16:creationId xmlns:a16="http://schemas.microsoft.com/office/drawing/2014/main" id="{5F3D1EB5-536F-2C33-3FE5-28E3F449A2DC}"/>
                </a:ext>
              </a:extLst>
            </p:cNvPr>
            <p:cNvSpPr txBox="1"/>
            <p:nvPr/>
          </p:nvSpPr>
          <p:spPr>
            <a:xfrm>
              <a:off x="3507407" y="4163263"/>
              <a:ext cx="420308" cy="707886"/>
            </a:xfrm>
            <a:prstGeom prst="rect">
              <a:avLst/>
            </a:prstGeom>
            <a:noFill/>
          </p:spPr>
          <p:txBody>
            <a:bodyPr wrap="none" rtlCol="0">
              <a:spAutoFit/>
            </a:bodyPr>
            <a:lstStyle/>
            <a:p>
              <a:r>
                <a:rPr lang="es-MX" sz="4000" dirty="0">
                  <a:solidFill>
                    <a:schemeClr val="tx2"/>
                  </a:solidFill>
                </a:rPr>
                <a:t>F</a:t>
              </a: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FD547348-A9D4-4B9F-CCCF-F3B8449014DA}"/>
                    </a:ext>
                  </a:extLst>
                </p:cNvPr>
                <p:cNvSpPr txBox="1"/>
                <p:nvPr/>
              </p:nvSpPr>
              <p:spPr>
                <a:xfrm>
                  <a:off x="6959676" y="4377415"/>
                  <a:ext cx="45621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4400" i="1" smtClean="0">
                                <a:solidFill>
                                  <a:schemeClr val="tx2"/>
                                </a:solidFill>
                                <a:latin typeface="Cambria Math" panose="02040503050406030204" pitchFamily="18" charset="0"/>
                              </a:rPr>
                            </m:ctrlPr>
                          </m:accPr>
                          <m:e>
                            <m:r>
                              <a:rPr lang="es-MX" sz="4400" b="0" i="1" smtClean="0">
                                <a:solidFill>
                                  <a:schemeClr val="tx2"/>
                                </a:solidFill>
                                <a:latin typeface="Cambria Math" panose="02040503050406030204" pitchFamily="18" charset="0"/>
                              </a:rPr>
                              <m:t>𝑎</m:t>
                            </m:r>
                          </m:e>
                        </m:acc>
                      </m:oMath>
                    </m:oMathPara>
                  </a14:m>
                  <a:endParaRPr lang="es-MX" sz="4400" dirty="0">
                    <a:solidFill>
                      <a:schemeClr val="tx2"/>
                    </a:solidFill>
                  </a:endParaRPr>
                </a:p>
              </p:txBody>
            </p:sp>
          </mc:Choice>
          <mc:Fallback xmlns="">
            <p:sp>
              <p:nvSpPr>
                <p:cNvPr id="12" name="CuadroTexto 11">
                  <a:extLst>
                    <a:ext uri="{FF2B5EF4-FFF2-40B4-BE49-F238E27FC236}">
                      <a16:creationId xmlns:a16="http://schemas.microsoft.com/office/drawing/2014/main" id="{FD547348-A9D4-4B9F-CCCF-F3B8449014DA}"/>
                    </a:ext>
                  </a:extLst>
                </p:cNvPr>
                <p:cNvSpPr txBox="1">
                  <a:spLocks noRot="1" noChangeAspect="1" noMove="1" noResize="1" noEditPoints="1" noAdjustHandles="1" noChangeArrowheads="1" noChangeShapeType="1" noTextEdit="1"/>
                </p:cNvSpPr>
                <p:nvPr/>
              </p:nvSpPr>
              <p:spPr>
                <a:xfrm>
                  <a:off x="6959676" y="4377415"/>
                  <a:ext cx="456215" cy="677108"/>
                </a:xfrm>
                <a:prstGeom prst="rect">
                  <a:avLst/>
                </a:prstGeom>
                <a:blipFill>
                  <a:blip r:embed="rId3"/>
                  <a:stretch>
                    <a:fillRect/>
                  </a:stretch>
                </a:blipFill>
              </p:spPr>
              <p:txBody>
                <a:bodyPr/>
                <a:lstStyle/>
                <a:p>
                  <a:r>
                    <a:rPr lang="es-MX">
                      <a:noFill/>
                    </a:rPr>
                    <a:t> </a:t>
                  </a:r>
                </a:p>
              </p:txBody>
            </p:sp>
          </mc:Fallback>
        </mc:AlternateContent>
      </p:grpSp>
      <p:grpSp>
        <p:nvGrpSpPr>
          <p:cNvPr id="7" name="Grupo 6">
            <a:extLst>
              <a:ext uri="{FF2B5EF4-FFF2-40B4-BE49-F238E27FC236}">
                <a16:creationId xmlns:a16="http://schemas.microsoft.com/office/drawing/2014/main" id="{0D5AC747-8B73-E662-A41C-546ACF6D8A12}"/>
              </a:ext>
            </a:extLst>
          </p:cNvPr>
          <p:cNvGrpSpPr/>
          <p:nvPr/>
        </p:nvGrpSpPr>
        <p:grpSpPr>
          <a:xfrm>
            <a:off x="539646" y="4281665"/>
            <a:ext cx="3256764" cy="2368297"/>
            <a:chOff x="752528" y="4079631"/>
            <a:chExt cx="3256764" cy="2368297"/>
          </a:xfrm>
        </p:grpSpPr>
        <p:sp>
          <p:nvSpPr>
            <p:cNvPr id="10" name="Triángulo isósceles 9">
              <a:extLst>
                <a:ext uri="{FF2B5EF4-FFF2-40B4-BE49-F238E27FC236}">
                  <a16:creationId xmlns:a16="http://schemas.microsoft.com/office/drawing/2014/main" id="{AFE0B483-AF3F-295B-BCCF-1FF64965FCD1}"/>
                </a:ext>
              </a:extLst>
            </p:cNvPr>
            <p:cNvSpPr/>
            <p:nvPr/>
          </p:nvSpPr>
          <p:spPr>
            <a:xfrm>
              <a:off x="752528" y="4079631"/>
              <a:ext cx="3256764" cy="2368297"/>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Conector recto 10">
              <a:extLst>
                <a:ext uri="{FF2B5EF4-FFF2-40B4-BE49-F238E27FC236}">
                  <a16:creationId xmlns:a16="http://schemas.microsoft.com/office/drawing/2014/main" id="{2CA94D4A-231A-8E86-83FF-C432C8419FAF}"/>
                </a:ext>
              </a:extLst>
            </p:cNvPr>
            <p:cNvCxnSpPr/>
            <p:nvPr/>
          </p:nvCxnSpPr>
          <p:spPr>
            <a:xfrm>
              <a:off x="1453888" y="5403070"/>
              <a:ext cx="1828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75B36C72-A403-C402-8A94-7590EBA9EFF1}"/>
                </a:ext>
              </a:extLst>
            </p:cNvPr>
            <p:cNvCxnSpPr>
              <a:cxnSpLocks/>
              <a:endCxn id="10" idx="3"/>
            </p:cNvCxnSpPr>
            <p:nvPr/>
          </p:nvCxnSpPr>
          <p:spPr>
            <a:xfrm>
              <a:off x="2335576" y="5403070"/>
              <a:ext cx="45334" cy="1044858"/>
            </a:xfrm>
            <a:prstGeom prst="line">
              <a:avLst/>
            </a:prstGeom>
            <a:ln w="28575"/>
          </p:spPr>
          <p:style>
            <a:lnRef idx="1">
              <a:schemeClr val="dk1"/>
            </a:lnRef>
            <a:fillRef idx="0">
              <a:schemeClr val="dk1"/>
            </a:fillRef>
            <a:effectRef idx="0">
              <a:schemeClr val="dk1"/>
            </a:effectRef>
            <a:fontRef idx="minor">
              <a:schemeClr val="tx1"/>
            </a:fontRef>
          </p:style>
        </p:cxnSp>
        <p:sp>
          <p:nvSpPr>
            <p:cNvPr id="15" name="CuadroTexto 14">
              <a:extLst>
                <a:ext uri="{FF2B5EF4-FFF2-40B4-BE49-F238E27FC236}">
                  <a16:creationId xmlns:a16="http://schemas.microsoft.com/office/drawing/2014/main" id="{BE410949-F09D-0083-6410-7D620D1F2FC7}"/>
                </a:ext>
              </a:extLst>
            </p:cNvPr>
            <p:cNvSpPr txBox="1"/>
            <p:nvPr/>
          </p:nvSpPr>
          <p:spPr>
            <a:xfrm>
              <a:off x="2158134" y="4555893"/>
              <a:ext cx="420308" cy="707886"/>
            </a:xfrm>
            <a:prstGeom prst="rect">
              <a:avLst/>
            </a:prstGeom>
            <a:noFill/>
          </p:spPr>
          <p:txBody>
            <a:bodyPr wrap="none" rtlCol="0">
              <a:spAutoFit/>
            </a:bodyPr>
            <a:lstStyle/>
            <a:p>
              <a:r>
                <a:rPr lang="es-MX" sz="4000" dirty="0">
                  <a:solidFill>
                    <a:schemeClr val="tx2"/>
                  </a:solidFill>
                </a:rPr>
                <a:t>F</a:t>
              </a:r>
            </a:p>
          </p:txBody>
        </p:sp>
        <p:sp>
          <p:nvSpPr>
            <p:cNvPr id="16" name="CuadroTexto 15">
              <a:extLst>
                <a:ext uri="{FF2B5EF4-FFF2-40B4-BE49-F238E27FC236}">
                  <a16:creationId xmlns:a16="http://schemas.microsoft.com/office/drawing/2014/main" id="{FA4EB717-AB3F-0DA8-F189-9631A7E8DF5F}"/>
                </a:ext>
              </a:extLst>
            </p:cNvPr>
            <p:cNvSpPr txBox="1"/>
            <p:nvPr/>
          </p:nvSpPr>
          <p:spPr>
            <a:xfrm>
              <a:off x="1573810" y="5571556"/>
              <a:ext cx="595035" cy="707886"/>
            </a:xfrm>
            <a:prstGeom prst="rect">
              <a:avLst/>
            </a:prstGeom>
            <a:noFill/>
          </p:spPr>
          <p:txBody>
            <a:bodyPr wrap="none" rtlCol="0">
              <a:spAutoFit/>
            </a:bodyPr>
            <a:lstStyle/>
            <a:p>
              <a:r>
                <a:rPr lang="es-MX" sz="4000" dirty="0">
                  <a:solidFill>
                    <a:schemeClr val="tx2"/>
                  </a:solidFill>
                </a:rPr>
                <a:t>m</a:t>
              </a:r>
            </a:p>
          </p:txBody>
        </p:sp>
        <p:sp>
          <p:nvSpPr>
            <p:cNvPr id="17" name="CuadroTexto 16">
              <a:extLst>
                <a:ext uri="{FF2B5EF4-FFF2-40B4-BE49-F238E27FC236}">
                  <a16:creationId xmlns:a16="http://schemas.microsoft.com/office/drawing/2014/main" id="{E514D049-E5F7-B460-F650-10FD0A2D058A}"/>
                </a:ext>
              </a:extLst>
            </p:cNvPr>
            <p:cNvSpPr txBox="1"/>
            <p:nvPr/>
          </p:nvSpPr>
          <p:spPr>
            <a:xfrm>
              <a:off x="2774793" y="5575240"/>
              <a:ext cx="429926" cy="707886"/>
            </a:xfrm>
            <a:prstGeom prst="rect">
              <a:avLst/>
            </a:prstGeom>
            <a:noFill/>
          </p:spPr>
          <p:txBody>
            <a:bodyPr wrap="none" rtlCol="0">
              <a:spAutoFit/>
            </a:bodyPr>
            <a:lstStyle/>
            <a:p>
              <a:r>
                <a:rPr lang="es-MX" sz="4000" dirty="0">
                  <a:solidFill>
                    <a:schemeClr val="tx2"/>
                  </a:solidFill>
                </a:rPr>
                <a:t>a</a:t>
              </a:r>
            </a:p>
          </p:txBody>
        </p:sp>
      </p:grpSp>
      <p:sp>
        <p:nvSpPr>
          <p:cNvPr id="18" name="CuadroTexto 17">
            <a:extLst>
              <a:ext uri="{FF2B5EF4-FFF2-40B4-BE49-F238E27FC236}">
                <a16:creationId xmlns:a16="http://schemas.microsoft.com/office/drawing/2014/main" id="{08B1ED84-06A9-852E-BB21-F63F2BF955A8}"/>
              </a:ext>
            </a:extLst>
          </p:cNvPr>
          <p:cNvSpPr txBox="1"/>
          <p:nvPr/>
        </p:nvSpPr>
        <p:spPr>
          <a:xfrm>
            <a:off x="6490447" y="1997898"/>
            <a:ext cx="2908385" cy="1938992"/>
          </a:xfrm>
          <a:prstGeom prst="rect">
            <a:avLst/>
          </a:prstGeom>
          <a:noFill/>
        </p:spPr>
        <p:txBody>
          <a:bodyPr wrap="square" rtlCol="0">
            <a:spAutoFit/>
          </a:bodyPr>
          <a:lstStyle/>
          <a:p>
            <a:pPr algn="l"/>
            <a:r>
              <a:rPr lang="es-MX" sz="4000" b="1" dirty="0">
                <a:solidFill>
                  <a:srgbClr val="FF0000"/>
                </a:solidFill>
              </a:rPr>
              <a:t>Datos:</a:t>
            </a:r>
          </a:p>
          <a:p>
            <a:pPr algn="l"/>
            <a:r>
              <a:rPr lang="es-MX" sz="4000" dirty="0">
                <a:solidFill>
                  <a:schemeClr val="tx2"/>
                </a:solidFill>
              </a:rPr>
              <a:t>F = 420 N</a:t>
            </a:r>
          </a:p>
          <a:p>
            <a:pPr algn="l"/>
            <a:r>
              <a:rPr lang="es-MX" sz="4000" dirty="0">
                <a:solidFill>
                  <a:schemeClr val="tx2"/>
                </a:solidFill>
              </a:rPr>
              <a:t>a = 8.4 m/s</a:t>
            </a:r>
            <a:r>
              <a:rPr lang="es-MX" sz="4000" baseline="30000" dirty="0">
                <a:solidFill>
                  <a:schemeClr val="tx2"/>
                </a:solidFill>
              </a:rPr>
              <a:t>2</a:t>
            </a:r>
          </a:p>
        </p:txBody>
      </p:sp>
    </p:spTree>
    <p:extLst>
      <p:ext uri="{BB962C8B-B14F-4D97-AF65-F5344CB8AC3E}">
        <p14:creationId xmlns:p14="http://schemas.microsoft.com/office/powerpoint/2010/main" val="19628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grpSp>
        <p:nvGrpSpPr>
          <p:cNvPr id="2" name="Grupo 1">
            <a:extLst>
              <a:ext uri="{FF2B5EF4-FFF2-40B4-BE49-F238E27FC236}">
                <a16:creationId xmlns:a16="http://schemas.microsoft.com/office/drawing/2014/main" id="{5CD2739E-DB5B-0CC7-7781-E65FBCDAFC0C}"/>
              </a:ext>
            </a:extLst>
          </p:cNvPr>
          <p:cNvGrpSpPr/>
          <p:nvPr/>
        </p:nvGrpSpPr>
        <p:grpSpPr>
          <a:xfrm>
            <a:off x="284813" y="2184561"/>
            <a:ext cx="5531370" cy="1727871"/>
            <a:chOff x="2833141" y="4163263"/>
            <a:chExt cx="5531370" cy="1727871"/>
          </a:xfrm>
        </p:grpSpPr>
        <p:cxnSp>
          <p:nvCxnSpPr>
            <p:cNvPr id="4" name="Conector recto 3">
              <a:extLst>
                <a:ext uri="{FF2B5EF4-FFF2-40B4-BE49-F238E27FC236}">
                  <a16:creationId xmlns:a16="http://schemas.microsoft.com/office/drawing/2014/main" id="{4F005756-578B-5BA7-C045-FCC1ED2E348B}"/>
                </a:ext>
              </a:extLst>
            </p:cNvPr>
            <p:cNvCxnSpPr/>
            <p:nvPr/>
          </p:nvCxnSpPr>
          <p:spPr>
            <a:xfrm>
              <a:off x="2833141" y="5876144"/>
              <a:ext cx="553137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Rectángulo 4">
              <a:extLst>
                <a:ext uri="{FF2B5EF4-FFF2-40B4-BE49-F238E27FC236}">
                  <a16:creationId xmlns:a16="http://schemas.microsoft.com/office/drawing/2014/main" id="{057057FA-646C-1929-9296-086914F17968}"/>
                </a:ext>
              </a:extLst>
            </p:cNvPr>
            <p:cNvSpPr/>
            <p:nvPr/>
          </p:nvSpPr>
          <p:spPr>
            <a:xfrm>
              <a:off x="4601980" y="4287187"/>
              <a:ext cx="1933731" cy="16039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Flecha: a la derecha 5">
              <a:extLst>
                <a:ext uri="{FF2B5EF4-FFF2-40B4-BE49-F238E27FC236}">
                  <a16:creationId xmlns:a16="http://schemas.microsoft.com/office/drawing/2014/main" id="{33A0BEBA-6B88-31CC-10D4-4493CF2A4CE0}"/>
                </a:ext>
              </a:extLst>
            </p:cNvPr>
            <p:cNvSpPr/>
            <p:nvPr/>
          </p:nvSpPr>
          <p:spPr>
            <a:xfrm>
              <a:off x="3087974" y="4766872"/>
              <a:ext cx="1514006" cy="6725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 name="Conector recto de flecha 7">
              <a:extLst>
                <a:ext uri="{FF2B5EF4-FFF2-40B4-BE49-F238E27FC236}">
                  <a16:creationId xmlns:a16="http://schemas.microsoft.com/office/drawing/2014/main" id="{04F1991C-E5BD-4930-29B5-613444A3A1AE}"/>
                </a:ext>
              </a:extLst>
            </p:cNvPr>
            <p:cNvCxnSpPr>
              <a:stCxn id="5" idx="3"/>
            </p:cNvCxnSpPr>
            <p:nvPr/>
          </p:nvCxnSpPr>
          <p:spPr>
            <a:xfrm flipV="1">
              <a:off x="6535711" y="5081666"/>
              <a:ext cx="1304145" cy="74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CuadroTexto 8">
              <a:extLst>
                <a:ext uri="{FF2B5EF4-FFF2-40B4-BE49-F238E27FC236}">
                  <a16:creationId xmlns:a16="http://schemas.microsoft.com/office/drawing/2014/main" id="{5F3D1EB5-536F-2C33-3FE5-28E3F449A2DC}"/>
                </a:ext>
              </a:extLst>
            </p:cNvPr>
            <p:cNvSpPr txBox="1"/>
            <p:nvPr/>
          </p:nvSpPr>
          <p:spPr>
            <a:xfrm>
              <a:off x="3507407" y="4163263"/>
              <a:ext cx="420308" cy="707886"/>
            </a:xfrm>
            <a:prstGeom prst="rect">
              <a:avLst/>
            </a:prstGeom>
            <a:noFill/>
          </p:spPr>
          <p:txBody>
            <a:bodyPr wrap="none" rtlCol="0">
              <a:spAutoFit/>
            </a:bodyPr>
            <a:lstStyle/>
            <a:p>
              <a:r>
                <a:rPr lang="es-MX" sz="4000" dirty="0">
                  <a:solidFill>
                    <a:schemeClr val="tx2"/>
                  </a:solidFill>
                </a:rPr>
                <a:t>F</a:t>
              </a: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FD547348-A9D4-4B9F-CCCF-F3B8449014DA}"/>
                    </a:ext>
                  </a:extLst>
                </p:cNvPr>
                <p:cNvSpPr txBox="1"/>
                <p:nvPr/>
              </p:nvSpPr>
              <p:spPr>
                <a:xfrm>
                  <a:off x="6959676" y="4377415"/>
                  <a:ext cx="45621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s-MX" sz="4400" i="1" smtClean="0">
                                <a:solidFill>
                                  <a:schemeClr val="tx2"/>
                                </a:solidFill>
                                <a:latin typeface="Cambria Math" panose="02040503050406030204" pitchFamily="18" charset="0"/>
                              </a:rPr>
                            </m:ctrlPr>
                          </m:accPr>
                          <m:e>
                            <m:r>
                              <a:rPr lang="es-MX" sz="4400" b="0" i="1" smtClean="0">
                                <a:solidFill>
                                  <a:schemeClr val="tx2"/>
                                </a:solidFill>
                                <a:latin typeface="Cambria Math" panose="02040503050406030204" pitchFamily="18" charset="0"/>
                              </a:rPr>
                              <m:t>𝑎</m:t>
                            </m:r>
                          </m:e>
                        </m:acc>
                      </m:oMath>
                    </m:oMathPara>
                  </a14:m>
                  <a:endParaRPr lang="es-MX" sz="4400" dirty="0">
                    <a:solidFill>
                      <a:schemeClr val="tx2"/>
                    </a:solidFill>
                  </a:endParaRPr>
                </a:p>
              </p:txBody>
            </p:sp>
          </mc:Choice>
          <mc:Fallback xmlns="">
            <p:sp>
              <p:nvSpPr>
                <p:cNvPr id="12" name="CuadroTexto 11">
                  <a:extLst>
                    <a:ext uri="{FF2B5EF4-FFF2-40B4-BE49-F238E27FC236}">
                      <a16:creationId xmlns:a16="http://schemas.microsoft.com/office/drawing/2014/main" id="{FD547348-A9D4-4B9F-CCCF-F3B8449014DA}"/>
                    </a:ext>
                  </a:extLst>
                </p:cNvPr>
                <p:cNvSpPr txBox="1">
                  <a:spLocks noRot="1" noChangeAspect="1" noMove="1" noResize="1" noEditPoints="1" noAdjustHandles="1" noChangeArrowheads="1" noChangeShapeType="1" noTextEdit="1"/>
                </p:cNvSpPr>
                <p:nvPr/>
              </p:nvSpPr>
              <p:spPr>
                <a:xfrm>
                  <a:off x="6959676" y="4377415"/>
                  <a:ext cx="456215" cy="677108"/>
                </a:xfrm>
                <a:prstGeom prst="rect">
                  <a:avLst/>
                </a:prstGeom>
                <a:blipFill>
                  <a:blip r:embed="rId3"/>
                  <a:stretch>
                    <a:fillRect/>
                  </a:stretch>
                </a:blipFill>
              </p:spPr>
              <p:txBody>
                <a:bodyPr/>
                <a:lstStyle/>
                <a:p>
                  <a:r>
                    <a:rPr lang="es-MX">
                      <a:noFill/>
                    </a:rPr>
                    <a:t> </a:t>
                  </a:r>
                </a:p>
              </p:txBody>
            </p:sp>
          </mc:Fallback>
        </mc:AlternateContent>
      </p:grpSp>
      <p:sp>
        <p:nvSpPr>
          <p:cNvPr id="18" name="CuadroTexto 17">
            <a:extLst>
              <a:ext uri="{FF2B5EF4-FFF2-40B4-BE49-F238E27FC236}">
                <a16:creationId xmlns:a16="http://schemas.microsoft.com/office/drawing/2014/main" id="{08B1ED84-06A9-852E-BB21-F63F2BF955A8}"/>
              </a:ext>
            </a:extLst>
          </p:cNvPr>
          <p:cNvSpPr txBox="1"/>
          <p:nvPr/>
        </p:nvSpPr>
        <p:spPr>
          <a:xfrm>
            <a:off x="6490447" y="1997898"/>
            <a:ext cx="2908385" cy="1938992"/>
          </a:xfrm>
          <a:prstGeom prst="rect">
            <a:avLst/>
          </a:prstGeom>
          <a:noFill/>
        </p:spPr>
        <p:txBody>
          <a:bodyPr wrap="square" rtlCol="0">
            <a:spAutoFit/>
          </a:bodyPr>
          <a:lstStyle/>
          <a:p>
            <a:pPr algn="l"/>
            <a:r>
              <a:rPr lang="es-MX" sz="4000" b="1" dirty="0">
                <a:solidFill>
                  <a:srgbClr val="FF0000"/>
                </a:solidFill>
              </a:rPr>
              <a:t>Datos:</a:t>
            </a:r>
          </a:p>
          <a:p>
            <a:pPr algn="l"/>
            <a:r>
              <a:rPr lang="es-MX" sz="4000" dirty="0">
                <a:solidFill>
                  <a:schemeClr val="tx2"/>
                </a:solidFill>
              </a:rPr>
              <a:t>F = 420 N</a:t>
            </a:r>
          </a:p>
          <a:p>
            <a:pPr algn="l"/>
            <a:r>
              <a:rPr lang="es-MX" sz="4000" dirty="0">
                <a:solidFill>
                  <a:schemeClr val="tx2"/>
                </a:solidFill>
              </a:rPr>
              <a:t>a = 8.4 m/s</a:t>
            </a:r>
            <a:r>
              <a:rPr lang="es-MX" sz="4000" baseline="30000" dirty="0">
                <a:solidFill>
                  <a:schemeClr val="tx2"/>
                </a:solidFill>
              </a:rPr>
              <a:t>2</a:t>
            </a:r>
          </a:p>
        </p:txBody>
      </p:sp>
      <p:grpSp>
        <p:nvGrpSpPr>
          <p:cNvPr id="24" name="Grupo 23">
            <a:extLst>
              <a:ext uri="{FF2B5EF4-FFF2-40B4-BE49-F238E27FC236}">
                <a16:creationId xmlns:a16="http://schemas.microsoft.com/office/drawing/2014/main" id="{F7441F06-CE24-ED34-4F93-9313C82815CF}"/>
              </a:ext>
            </a:extLst>
          </p:cNvPr>
          <p:cNvGrpSpPr/>
          <p:nvPr/>
        </p:nvGrpSpPr>
        <p:grpSpPr>
          <a:xfrm>
            <a:off x="831880" y="4296654"/>
            <a:ext cx="2443544" cy="1939237"/>
            <a:chOff x="3837336" y="4448732"/>
            <a:chExt cx="2443544" cy="1939237"/>
          </a:xfrm>
        </p:grpSpPr>
        <p:sp>
          <p:nvSpPr>
            <p:cNvPr id="19" name="CuadroTexto 18">
              <a:extLst>
                <a:ext uri="{FF2B5EF4-FFF2-40B4-BE49-F238E27FC236}">
                  <a16:creationId xmlns:a16="http://schemas.microsoft.com/office/drawing/2014/main" id="{2BC443CF-853F-C36A-4C4A-91A238BC1DF3}"/>
                </a:ext>
              </a:extLst>
            </p:cNvPr>
            <p:cNvSpPr txBox="1"/>
            <p:nvPr/>
          </p:nvSpPr>
          <p:spPr>
            <a:xfrm>
              <a:off x="3837336" y="4448732"/>
              <a:ext cx="2443544" cy="707886"/>
            </a:xfrm>
            <a:prstGeom prst="rect">
              <a:avLst/>
            </a:prstGeom>
            <a:noFill/>
          </p:spPr>
          <p:txBody>
            <a:bodyPr wrap="square" rtlCol="0">
              <a:spAutoFit/>
            </a:bodyPr>
            <a:lstStyle/>
            <a:p>
              <a:pPr algn="l"/>
              <a:r>
                <a:rPr lang="es-MX" sz="4000" b="1" dirty="0">
                  <a:solidFill>
                    <a:srgbClr val="FF0000"/>
                  </a:solidFill>
                </a:rPr>
                <a:t>Expresión:</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BFE1C36-AF4E-DF51-809C-251EA7E4C2E1}"/>
                    </a:ext>
                  </a:extLst>
                </p:cNvPr>
                <p:cNvSpPr txBox="1"/>
                <p:nvPr/>
              </p:nvSpPr>
              <p:spPr>
                <a:xfrm>
                  <a:off x="4149445" y="5235538"/>
                  <a:ext cx="1666738" cy="1152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𝐹</m:t>
                            </m:r>
                          </m:num>
                          <m:den>
                            <m:r>
                              <a:rPr lang="es-MX" sz="4000" b="0" i="1" smtClean="0">
                                <a:solidFill>
                                  <a:schemeClr val="tx2"/>
                                </a:solidFill>
                                <a:latin typeface="Cambria Math" panose="02040503050406030204" pitchFamily="18" charset="0"/>
                              </a:rPr>
                              <m:t>𝑎</m:t>
                            </m:r>
                          </m:den>
                        </m:f>
                      </m:oMath>
                    </m:oMathPara>
                  </a14:m>
                  <a:endParaRPr lang="es-MX" sz="4000" dirty="0">
                    <a:solidFill>
                      <a:schemeClr val="tx2"/>
                    </a:solidFill>
                  </a:endParaRPr>
                </a:p>
              </p:txBody>
            </p:sp>
          </mc:Choice>
          <mc:Fallback xmlns="">
            <p:sp>
              <p:nvSpPr>
                <p:cNvPr id="20" name="CuadroTexto 19">
                  <a:extLst>
                    <a:ext uri="{FF2B5EF4-FFF2-40B4-BE49-F238E27FC236}">
                      <a16:creationId xmlns:a16="http://schemas.microsoft.com/office/drawing/2014/main" id="{7BFE1C36-AF4E-DF51-809C-251EA7E4C2E1}"/>
                    </a:ext>
                  </a:extLst>
                </p:cNvPr>
                <p:cNvSpPr txBox="1">
                  <a:spLocks noRot="1" noChangeAspect="1" noMove="1" noResize="1" noEditPoints="1" noAdjustHandles="1" noChangeArrowheads="1" noChangeShapeType="1" noTextEdit="1"/>
                </p:cNvSpPr>
                <p:nvPr/>
              </p:nvSpPr>
              <p:spPr>
                <a:xfrm>
                  <a:off x="4149445" y="5235538"/>
                  <a:ext cx="1666738" cy="1152431"/>
                </a:xfrm>
                <a:prstGeom prst="rect">
                  <a:avLst/>
                </a:prstGeom>
                <a:blipFill>
                  <a:blip r:embed="rId4"/>
                  <a:stretch>
                    <a:fillRect/>
                  </a:stretch>
                </a:blipFill>
              </p:spPr>
              <p:txBody>
                <a:bodyPr/>
                <a:lstStyle/>
                <a:p>
                  <a:r>
                    <a:rPr lang="es-MX">
                      <a:noFill/>
                    </a:rPr>
                    <a:t> </a:t>
                  </a:r>
                </a:p>
              </p:txBody>
            </p:sp>
          </mc:Fallback>
        </mc:AlternateContent>
      </p:grpSp>
      <p:grpSp>
        <p:nvGrpSpPr>
          <p:cNvPr id="25" name="Grupo 24">
            <a:extLst>
              <a:ext uri="{FF2B5EF4-FFF2-40B4-BE49-F238E27FC236}">
                <a16:creationId xmlns:a16="http://schemas.microsoft.com/office/drawing/2014/main" id="{E4E93F03-CE6E-8BAB-F623-4D73DF630666}"/>
              </a:ext>
            </a:extLst>
          </p:cNvPr>
          <p:cNvGrpSpPr/>
          <p:nvPr/>
        </p:nvGrpSpPr>
        <p:grpSpPr>
          <a:xfrm>
            <a:off x="3662967" y="4343918"/>
            <a:ext cx="3097491" cy="2336128"/>
            <a:chOff x="6321806" y="4448732"/>
            <a:chExt cx="3097491" cy="2336128"/>
          </a:xfrm>
        </p:grpSpPr>
        <p:sp>
          <p:nvSpPr>
            <p:cNvPr id="21" name="CuadroTexto 20">
              <a:extLst>
                <a:ext uri="{FF2B5EF4-FFF2-40B4-BE49-F238E27FC236}">
                  <a16:creationId xmlns:a16="http://schemas.microsoft.com/office/drawing/2014/main" id="{7F657FFD-43B3-0123-5DE1-A9A4E6E5979D}"/>
                </a:ext>
              </a:extLst>
            </p:cNvPr>
            <p:cNvSpPr txBox="1"/>
            <p:nvPr/>
          </p:nvSpPr>
          <p:spPr>
            <a:xfrm>
              <a:off x="6321806" y="4448732"/>
              <a:ext cx="2908384" cy="707886"/>
            </a:xfrm>
            <a:prstGeom prst="rect">
              <a:avLst/>
            </a:prstGeom>
            <a:noFill/>
          </p:spPr>
          <p:txBody>
            <a:bodyPr wrap="square" rtlCol="0">
              <a:spAutoFit/>
            </a:bodyPr>
            <a:lstStyle/>
            <a:p>
              <a:pPr algn="l"/>
              <a:r>
                <a:rPr lang="es-MX" sz="4000" b="1" dirty="0">
                  <a:solidFill>
                    <a:srgbClr val="FF0000"/>
                  </a:solidFill>
                </a:rPr>
                <a:t>Sustitución:</a:t>
              </a:r>
            </a:p>
          </p:txBody>
        </p: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C111057E-B874-5A1E-BEA5-736400AF5DAF}"/>
                    </a:ext>
                  </a:extLst>
                </p:cNvPr>
                <p:cNvSpPr txBox="1"/>
                <p:nvPr/>
              </p:nvSpPr>
              <p:spPr>
                <a:xfrm>
                  <a:off x="6715031" y="5197374"/>
                  <a:ext cx="2704266" cy="1587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420 </m:t>
                            </m:r>
                            <m:r>
                              <a:rPr lang="es-MX" sz="4000" b="0" i="1" smtClean="0">
                                <a:solidFill>
                                  <a:schemeClr val="tx2"/>
                                </a:solidFill>
                                <a:latin typeface="Cambria Math" panose="02040503050406030204" pitchFamily="18" charset="0"/>
                              </a:rPr>
                              <m:t>𝑁</m:t>
                            </m:r>
                          </m:num>
                          <m:den>
                            <m:r>
                              <a:rPr lang="es-MX" sz="4000" b="0" i="1" smtClean="0">
                                <a:solidFill>
                                  <a:schemeClr val="tx2"/>
                                </a:solidFill>
                                <a:latin typeface="Cambria Math" panose="02040503050406030204" pitchFamily="18" charset="0"/>
                              </a:rPr>
                              <m:t>8.4 </m:t>
                            </m:r>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den>
                        </m:f>
                      </m:oMath>
                    </m:oMathPara>
                  </a14:m>
                  <a:endParaRPr lang="es-MX" sz="4000" dirty="0">
                    <a:solidFill>
                      <a:schemeClr val="tx2"/>
                    </a:solidFill>
                  </a:endParaRPr>
                </a:p>
              </p:txBody>
            </p:sp>
          </mc:Choice>
          <mc:Fallback xmlns="">
            <p:sp>
              <p:nvSpPr>
                <p:cNvPr id="22" name="CuadroTexto 21">
                  <a:extLst>
                    <a:ext uri="{FF2B5EF4-FFF2-40B4-BE49-F238E27FC236}">
                      <a16:creationId xmlns:a16="http://schemas.microsoft.com/office/drawing/2014/main" id="{C111057E-B874-5A1E-BEA5-736400AF5DAF}"/>
                    </a:ext>
                  </a:extLst>
                </p:cNvPr>
                <p:cNvSpPr txBox="1">
                  <a:spLocks noRot="1" noChangeAspect="1" noMove="1" noResize="1" noEditPoints="1" noAdjustHandles="1" noChangeArrowheads="1" noChangeShapeType="1" noTextEdit="1"/>
                </p:cNvSpPr>
                <p:nvPr/>
              </p:nvSpPr>
              <p:spPr>
                <a:xfrm>
                  <a:off x="6715031" y="5197374"/>
                  <a:ext cx="2704266" cy="1587486"/>
                </a:xfrm>
                <a:prstGeom prst="rect">
                  <a:avLst/>
                </a:prstGeom>
                <a:blipFill>
                  <a:blip r:embed="rId5"/>
                  <a:stretch>
                    <a:fillRect/>
                  </a:stretch>
                </a:blipFill>
              </p:spPr>
              <p:txBody>
                <a:bodyPr/>
                <a:lstStyle/>
                <a:p>
                  <a:r>
                    <a:rPr lang="es-MX">
                      <a:noFill/>
                    </a:rPr>
                    <a:t> </a:t>
                  </a:r>
                </a:p>
              </p:txBody>
            </p:sp>
          </mc:Fallback>
        </mc:AlternateContent>
      </p:gr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9B032271-A04C-CFC9-AD60-139050802435}"/>
                  </a:ext>
                </a:extLst>
              </p:cNvPr>
              <p:cNvSpPr txBox="1"/>
              <p:nvPr/>
            </p:nvSpPr>
            <p:spPr>
              <a:xfrm>
                <a:off x="7111535" y="5297327"/>
                <a:ext cx="153708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=50 ?</m:t>
                      </m:r>
                    </m:oMath>
                  </m:oMathPara>
                </a14:m>
                <a:endParaRPr lang="es-MX" sz="4000" dirty="0">
                  <a:solidFill>
                    <a:schemeClr val="tx2"/>
                  </a:solidFill>
                </a:endParaRPr>
              </a:p>
            </p:txBody>
          </p:sp>
        </mc:Choice>
        <mc:Fallback xmlns="">
          <p:sp>
            <p:nvSpPr>
              <p:cNvPr id="23" name="CuadroTexto 22">
                <a:extLst>
                  <a:ext uri="{FF2B5EF4-FFF2-40B4-BE49-F238E27FC236}">
                    <a16:creationId xmlns:a16="http://schemas.microsoft.com/office/drawing/2014/main" id="{9B032271-A04C-CFC9-AD60-139050802435}"/>
                  </a:ext>
                </a:extLst>
              </p:cNvPr>
              <p:cNvSpPr txBox="1">
                <a:spLocks noRot="1" noChangeAspect="1" noMove="1" noResize="1" noEditPoints="1" noAdjustHandles="1" noChangeArrowheads="1" noChangeShapeType="1" noTextEdit="1"/>
              </p:cNvSpPr>
              <p:nvPr/>
            </p:nvSpPr>
            <p:spPr>
              <a:xfrm>
                <a:off x="7111535" y="5297327"/>
                <a:ext cx="1537087" cy="615553"/>
              </a:xfrm>
              <a:prstGeom prst="rect">
                <a:avLst/>
              </a:prstGeom>
              <a:blipFill>
                <a:blip r:embed="rId6"/>
                <a:stretch>
                  <a:fillRect/>
                </a:stretch>
              </a:blipFill>
            </p:spPr>
            <p:txBody>
              <a:bodyPr/>
              <a:lstStyle/>
              <a:p>
                <a:r>
                  <a:rPr lang="es-MX">
                    <a:noFill/>
                  </a:rPr>
                  <a:t> </a:t>
                </a:r>
              </a:p>
            </p:txBody>
          </p:sp>
        </mc:Fallback>
      </mc:AlternateContent>
      <p:sp>
        <p:nvSpPr>
          <p:cNvPr id="26" name="CuadroTexto 25">
            <a:extLst>
              <a:ext uri="{FF2B5EF4-FFF2-40B4-BE49-F238E27FC236}">
                <a16:creationId xmlns:a16="http://schemas.microsoft.com/office/drawing/2014/main" id="{1418CF6C-D10E-BAD6-C6D3-8743888B7557}"/>
              </a:ext>
            </a:extLst>
          </p:cNvPr>
          <p:cNvSpPr txBox="1"/>
          <p:nvPr/>
        </p:nvSpPr>
        <p:spPr>
          <a:xfrm>
            <a:off x="8969796" y="5222361"/>
            <a:ext cx="2553904" cy="707886"/>
          </a:xfrm>
          <a:prstGeom prst="rect">
            <a:avLst/>
          </a:prstGeom>
          <a:noFill/>
        </p:spPr>
        <p:txBody>
          <a:bodyPr wrap="none" rtlCol="0">
            <a:spAutoFit/>
          </a:bodyPr>
          <a:lstStyle/>
          <a:p>
            <a:r>
              <a:rPr lang="es-MX" sz="4000" dirty="0">
                <a:solidFill>
                  <a:schemeClr val="tx2"/>
                </a:solidFill>
              </a:rPr>
              <a:t>¿unidades?</a:t>
            </a:r>
          </a:p>
        </p:txBody>
      </p:sp>
    </p:spTree>
    <p:extLst>
      <p:ext uri="{BB962C8B-B14F-4D97-AF65-F5344CB8AC3E}">
        <p14:creationId xmlns:p14="http://schemas.microsoft.com/office/powerpoint/2010/main" val="260981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Extendiendo el estudio del movimiento</a:t>
            </a:r>
          </a:p>
        </p:txBody>
      </p:sp>
      <p:sp>
        <p:nvSpPr>
          <p:cNvPr id="14" name="Marcador de contenido 2"/>
          <p:cNvSpPr>
            <a:spLocks noGrp="1"/>
          </p:cNvSpPr>
          <p:nvPr>
            <p:ph idx="1"/>
          </p:nvPr>
        </p:nvSpPr>
        <p:spPr/>
        <p:txBody>
          <a:bodyPr rtlCol="0">
            <a:noAutofit/>
          </a:bodyPr>
          <a:lstStyle/>
          <a:p>
            <a:pPr marL="0" indent="0" rtl="0">
              <a:buNone/>
            </a:pPr>
            <a:r>
              <a:rPr lang="es-MX" sz="4000" dirty="0">
                <a:solidFill>
                  <a:schemeClr val="tx2"/>
                </a:solidFill>
              </a:rPr>
              <a:t>Las respuestas a estas preguntas y a otras similares nos llevan al tema de la </a:t>
            </a:r>
            <a:r>
              <a:rPr lang="es-MX" sz="4000" b="1" dirty="0">
                <a:solidFill>
                  <a:srgbClr val="FF0000"/>
                </a:solidFill>
              </a:rPr>
              <a:t>dinámica</a:t>
            </a:r>
            <a:r>
              <a:rPr lang="es-MX" sz="4000" dirty="0">
                <a:solidFill>
                  <a:schemeClr val="tx2"/>
                </a:solidFill>
              </a:rPr>
              <a:t>, es decir, la relación entre el movimiento y las fuerzas que lo causan.</a:t>
            </a:r>
          </a:p>
        </p:txBody>
      </p:sp>
    </p:spTree>
    <p:extLst>
      <p:ext uri="{BB962C8B-B14F-4D97-AF65-F5344CB8AC3E}">
        <p14:creationId xmlns:p14="http://schemas.microsoft.com/office/powerpoint/2010/main" val="17037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12" name="CuadroTexto 11">
            <a:extLst>
              <a:ext uri="{FF2B5EF4-FFF2-40B4-BE49-F238E27FC236}">
                <a16:creationId xmlns:a16="http://schemas.microsoft.com/office/drawing/2014/main" id="{169A15F6-3957-F759-B73C-43E8016A4B94}"/>
              </a:ext>
            </a:extLst>
          </p:cNvPr>
          <p:cNvSpPr txBox="1"/>
          <p:nvPr/>
        </p:nvSpPr>
        <p:spPr>
          <a:xfrm>
            <a:off x="71557" y="2198305"/>
            <a:ext cx="2257958" cy="707886"/>
          </a:xfrm>
          <a:prstGeom prst="rect">
            <a:avLst/>
          </a:prstGeom>
          <a:noFill/>
        </p:spPr>
        <p:txBody>
          <a:bodyPr wrap="square" rtlCol="0">
            <a:spAutoFit/>
          </a:bodyPr>
          <a:lstStyle/>
          <a:p>
            <a:pPr algn="l"/>
            <a:r>
              <a:rPr lang="es-MX" sz="4000" b="1" dirty="0">
                <a:solidFill>
                  <a:srgbClr val="FF0000"/>
                </a:solidFill>
              </a:rPr>
              <a:t>Análisis:</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5DEDCF8-682E-DA6A-2865-635605A44E32}"/>
                  </a:ext>
                </a:extLst>
              </p:cNvPr>
              <p:cNvSpPr txBox="1"/>
              <p:nvPr/>
            </p:nvSpPr>
            <p:spPr>
              <a:xfrm>
                <a:off x="396934" y="3246505"/>
                <a:ext cx="1191545" cy="1583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𝑁</m:t>
                          </m:r>
                        </m:num>
                        <m:den>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7" name="CuadroTexto 16">
                <a:extLst>
                  <a:ext uri="{FF2B5EF4-FFF2-40B4-BE49-F238E27FC236}">
                    <a16:creationId xmlns:a16="http://schemas.microsoft.com/office/drawing/2014/main" id="{05DEDCF8-682E-DA6A-2865-635605A44E32}"/>
                  </a:ext>
                </a:extLst>
              </p:cNvPr>
              <p:cNvSpPr txBox="1">
                <a:spLocks noRot="1" noChangeAspect="1" noMove="1" noResize="1" noEditPoints="1" noAdjustHandles="1" noChangeArrowheads="1" noChangeShapeType="1" noTextEdit="1"/>
              </p:cNvSpPr>
              <p:nvPr/>
            </p:nvSpPr>
            <p:spPr>
              <a:xfrm>
                <a:off x="396934" y="3246505"/>
                <a:ext cx="1191545" cy="1583447"/>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3FD321B-A878-7326-FB60-9578AB4C8BA1}"/>
                  </a:ext>
                </a:extLst>
              </p:cNvPr>
              <p:cNvSpPr txBox="1"/>
              <p:nvPr/>
            </p:nvSpPr>
            <p:spPr>
              <a:xfrm>
                <a:off x="1770912" y="2853475"/>
                <a:ext cx="1765483" cy="210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num>
                        <m:den>
                          <m:f>
                            <m:fPr>
                              <m:ctrlPr>
                                <a:rPr lang="es-MX" sz="4000" b="0" i="1" smtClean="0">
                                  <a:solidFill>
                                    <a:schemeClr val="tx2"/>
                                  </a:solidFill>
                                  <a:latin typeface="Cambria Math" panose="02040503050406030204" pitchFamily="18" charset="0"/>
                                </a:rPr>
                              </m:ctrlPr>
                            </m:fPr>
                            <m:num>
                              <m:r>
                                <a:rPr lang="es-MX" sz="4000" b="0" i="1" smtClean="0">
                                  <a:solidFill>
                                    <a:schemeClr val="tx2"/>
                                  </a:solidFill>
                                  <a:latin typeface="Cambria Math" panose="02040503050406030204" pitchFamily="18" charset="0"/>
                                </a:rPr>
                                <m:t>𝑚</m:t>
                              </m:r>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den>
                          </m:f>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8" name="CuadroTexto 17">
                <a:extLst>
                  <a:ext uri="{FF2B5EF4-FFF2-40B4-BE49-F238E27FC236}">
                    <a16:creationId xmlns:a16="http://schemas.microsoft.com/office/drawing/2014/main" id="{23FD321B-A878-7326-FB60-9578AB4C8BA1}"/>
                  </a:ext>
                </a:extLst>
              </p:cNvPr>
              <p:cNvSpPr txBox="1">
                <a:spLocks noRot="1" noChangeAspect="1" noMove="1" noResize="1" noEditPoints="1" noAdjustHandles="1" noChangeArrowheads="1" noChangeShapeType="1" noTextEdit="1"/>
              </p:cNvSpPr>
              <p:nvPr/>
            </p:nvSpPr>
            <p:spPr>
              <a:xfrm>
                <a:off x="1770912" y="2853475"/>
                <a:ext cx="1765483" cy="2101601"/>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EA583CDE-3B97-6E8E-39A4-749B31D7DFFE}"/>
                  </a:ext>
                </a:extLst>
              </p:cNvPr>
              <p:cNvSpPr txBox="1"/>
              <p:nvPr/>
            </p:nvSpPr>
            <p:spPr>
              <a:xfrm>
                <a:off x="3639357" y="3246505"/>
                <a:ext cx="2325637" cy="1231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b="0" i="1" smtClean="0">
                              <a:solidFill>
                                <a:schemeClr val="tx2"/>
                              </a:solidFill>
                              <a:latin typeface="Cambria Math" panose="02040503050406030204" pitchFamily="18" charset="0"/>
                            </a:rPr>
                          </m:ctrlPr>
                        </m:fPr>
                        <m:num>
                          <m:r>
                            <m:rPr>
                              <m:nor/>
                            </m:rPr>
                            <a:rPr lang="es-MX" sz="4000" b="0" i="0" smtClean="0">
                              <a:solidFill>
                                <a:schemeClr val="tx2"/>
                              </a:solidFill>
                              <a:latin typeface="Cambria Math" panose="02040503050406030204" pitchFamily="18" charset="0"/>
                            </a:rPr>
                            <m:t>kg</m:t>
                          </m:r>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 </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𝑠</m:t>
                              </m:r>
                            </m:e>
                            <m:sup>
                              <m:r>
                                <a:rPr lang="es-MX" sz="4000" b="0" i="1" smtClean="0">
                                  <a:solidFill>
                                    <a:schemeClr val="tx2"/>
                                  </a:solidFill>
                                  <a:latin typeface="Cambria Math" panose="02040503050406030204" pitchFamily="18" charset="0"/>
                                </a:rPr>
                                <m:t>2</m:t>
                              </m:r>
                            </m:sup>
                          </m:sSup>
                        </m:num>
                        <m:den>
                          <m:r>
                            <a:rPr lang="es-MX" sz="4000" i="1">
                              <a:solidFill>
                                <a:schemeClr val="tx2"/>
                              </a:solidFill>
                              <a:latin typeface="Cambria Math" panose="02040503050406030204" pitchFamily="18" charset="0"/>
                            </a:rPr>
                            <m:t>𝑚</m:t>
                          </m:r>
                          <m:r>
                            <a:rPr lang="es-MX" sz="4000" i="1">
                              <a:solidFill>
                                <a:schemeClr val="tx2"/>
                              </a:solidFill>
                              <a:latin typeface="Cambria Math" panose="02040503050406030204" pitchFamily="18" charset="0"/>
                            </a:rPr>
                            <m:t> </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𝑠</m:t>
                              </m:r>
                            </m:e>
                            <m:sup>
                              <m:r>
                                <a:rPr lang="es-MX" sz="4000" i="1">
                                  <a:solidFill>
                                    <a:schemeClr val="tx2"/>
                                  </a:solidFill>
                                  <a:latin typeface="Cambria Math" panose="02040503050406030204" pitchFamily="18" charset="0"/>
                                </a:rPr>
                                <m:t>2</m:t>
                              </m:r>
                            </m:sup>
                          </m:sSup>
                        </m:den>
                      </m:f>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9" name="CuadroTexto 18">
                <a:extLst>
                  <a:ext uri="{FF2B5EF4-FFF2-40B4-BE49-F238E27FC236}">
                    <a16:creationId xmlns:a16="http://schemas.microsoft.com/office/drawing/2014/main" id="{EA583CDE-3B97-6E8E-39A4-749B31D7DFFE}"/>
                  </a:ext>
                </a:extLst>
              </p:cNvPr>
              <p:cNvSpPr txBox="1">
                <a:spLocks noRot="1" noChangeAspect="1" noMove="1" noResize="1" noEditPoints="1" noAdjustHandles="1" noChangeArrowheads="1" noChangeShapeType="1" noTextEdit="1"/>
              </p:cNvSpPr>
              <p:nvPr/>
            </p:nvSpPr>
            <p:spPr>
              <a:xfrm>
                <a:off x="3639357" y="3246505"/>
                <a:ext cx="2325637" cy="1231234"/>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E0FFDA87-E74B-1127-196A-5E5A4666E8BE}"/>
                  </a:ext>
                </a:extLst>
              </p:cNvPr>
              <p:cNvSpPr txBox="1"/>
              <p:nvPr/>
            </p:nvSpPr>
            <p:spPr>
              <a:xfrm>
                <a:off x="6096000" y="3596498"/>
                <a:ext cx="6379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MX" sz="4000" b="0" i="0" smtClean="0">
                          <a:solidFill>
                            <a:schemeClr val="tx2"/>
                          </a:solidFill>
                          <a:latin typeface="Cambria Math" panose="02040503050406030204" pitchFamily="18" charset="0"/>
                        </a:rPr>
                        <m:t>kg</m:t>
                      </m:r>
                    </m:oMath>
                  </m:oMathPara>
                </a14:m>
                <a:endParaRPr lang="es-MX" sz="4000" dirty="0">
                  <a:solidFill>
                    <a:schemeClr val="tx2"/>
                  </a:solidFill>
                </a:endParaRPr>
              </a:p>
            </p:txBody>
          </p:sp>
        </mc:Choice>
        <mc:Fallback xmlns="">
          <p:sp>
            <p:nvSpPr>
              <p:cNvPr id="20" name="CuadroTexto 19">
                <a:extLst>
                  <a:ext uri="{FF2B5EF4-FFF2-40B4-BE49-F238E27FC236}">
                    <a16:creationId xmlns:a16="http://schemas.microsoft.com/office/drawing/2014/main" id="{E0FFDA87-E74B-1127-196A-5E5A4666E8BE}"/>
                  </a:ext>
                </a:extLst>
              </p:cNvPr>
              <p:cNvSpPr txBox="1">
                <a:spLocks noRot="1" noChangeAspect="1" noMove="1" noResize="1" noEditPoints="1" noAdjustHandles="1" noChangeArrowheads="1" noChangeShapeType="1" noTextEdit="1"/>
              </p:cNvSpPr>
              <p:nvPr/>
            </p:nvSpPr>
            <p:spPr>
              <a:xfrm>
                <a:off x="6096000" y="3596498"/>
                <a:ext cx="637995" cy="615553"/>
              </a:xfrm>
              <a:prstGeom prst="rect">
                <a:avLst/>
              </a:prstGeom>
              <a:blipFill>
                <a:blip r:embed="rId6"/>
                <a:stretch>
                  <a:fillRect/>
                </a:stretch>
              </a:blipFill>
            </p:spPr>
            <p:txBody>
              <a:bodyPr/>
              <a:lstStyle/>
              <a:p>
                <a:r>
                  <a:rPr lang="es-MX">
                    <a:noFill/>
                  </a:rPr>
                  <a:t> </a:t>
                </a:r>
              </a:p>
            </p:txBody>
          </p:sp>
        </mc:Fallback>
      </mc:AlternateContent>
      <p:sp>
        <p:nvSpPr>
          <p:cNvPr id="22" name="CuadroTexto 21">
            <a:extLst>
              <a:ext uri="{FF2B5EF4-FFF2-40B4-BE49-F238E27FC236}">
                <a16:creationId xmlns:a16="http://schemas.microsoft.com/office/drawing/2014/main" id="{A0818E36-1686-2B5D-F234-BAE6F68DB1CF}"/>
              </a:ext>
            </a:extLst>
          </p:cNvPr>
          <p:cNvSpPr txBox="1"/>
          <p:nvPr/>
        </p:nvSpPr>
        <p:spPr>
          <a:xfrm>
            <a:off x="7224908" y="3506513"/>
            <a:ext cx="3977741" cy="1323439"/>
          </a:xfrm>
          <a:prstGeom prst="rect">
            <a:avLst/>
          </a:prstGeom>
          <a:noFill/>
        </p:spPr>
        <p:txBody>
          <a:bodyPr wrap="square" rtlCol="0">
            <a:spAutoFit/>
          </a:bodyPr>
          <a:lstStyle/>
          <a:p>
            <a:pPr algn="l"/>
            <a:r>
              <a:rPr lang="es-MX" sz="4000" dirty="0">
                <a:solidFill>
                  <a:schemeClr val="tx2"/>
                </a:solidFill>
              </a:rPr>
              <a:t>Si tengo unidades de masa</a:t>
            </a:r>
          </a:p>
        </p:txBody>
      </p:sp>
    </p:spTree>
    <p:extLst>
      <p:ext uri="{BB962C8B-B14F-4D97-AF65-F5344CB8AC3E}">
        <p14:creationId xmlns:p14="http://schemas.microsoft.com/office/powerpoint/2010/main" val="147229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childTnLst>
                          </p:cTn>
                        </p:par>
                        <p:par>
                          <p:cTn id="41" fill="hold">
                            <p:stCondLst>
                              <p:cond delay="1000"/>
                            </p:stCondLst>
                            <p:childTnLst>
                              <p:par>
                                <p:cTn id="42" presetID="45"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2000"/>
                                        <p:tgtEl>
                                          <p:spTgt spid="22"/>
                                        </p:tgtEl>
                                      </p:cBhvr>
                                    </p:animEffect>
                                    <p:anim calcmode="lin" valueType="num">
                                      <p:cBhvr>
                                        <p:cTn id="45" dur="2000" fill="hold"/>
                                        <p:tgtEl>
                                          <p:spTgt spid="22"/>
                                        </p:tgtEl>
                                        <p:attrNameLst>
                                          <p:attrName>ppt_w</p:attrName>
                                        </p:attrNameLst>
                                      </p:cBhvr>
                                      <p:tavLst>
                                        <p:tav tm="0" fmla="#ppt_w*sin(2.5*pi*$)">
                                          <p:val>
                                            <p:fltVal val="0"/>
                                          </p:val>
                                        </p:tav>
                                        <p:tav tm="100000">
                                          <p:val>
                                            <p:fltVal val="1"/>
                                          </p:val>
                                        </p:tav>
                                      </p:tavLst>
                                    </p:anim>
                                    <p:anim calcmode="lin" valueType="num">
                                      <p:cBhvr>
                                        <p:cTn id="46"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Imagen 15" descr="Icono&#10;&#10;Descripción generada automáticamente">
            <a:extLst>
              <a:ext uri="{FF2B5EF4-FFF2-40B4-BE49-F238E27FC236}">
                <a16:creationId xmlns:a16="http://schemas.microsoft.com/office/drawing/2014/main" id="{E4E737B3-0AA4-EB4A-E973-EB865C7CA8C2}"/>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t="33954" b="25841"/>
          <a:stretch/>
        </p:blipFill>
        <p:spPr>
          <a:xfrm>
            <a:off x="7736868" y="5055088"/>
            <a:ext cx="3156540" cy="1269091"/>
          </a:xfrm>
          <a:prstGeom prst="rect">
            <a:avLst/>
          </a:prstGeom>
        </p:spPr>
      </p:pic>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938992"/>
          </a:xfrm>
          <a:prstGeom prst="rect">
            <a:avLst/>
          </a:prstGeom>
          <a:noFill/>
        </p:spPr>
        <p:txBody>
          <a:bodyPr wrap="square" rtlCol="0">
            <a:spAutoFit/>
          </a:bodyPr>
          <a:lstStyle/>
          <a:p>
            <a:pPr algn="l"/>
            <a:r>
              <a:rPr lang="es-MX" sz="4000" dirty="0">
                <a:solidFill>
                  <a:schemeClr val="tx2"/>
                </a:solidFill>
              </a:rPr>
              <a:t>¿Qué fuerza debe ejercer el motor de un automóvil cuya masa es de 1500 kg para aumentar su velocidad de 4.5 km/h a 40 km/h en 8 segundos?</a:t>
            </a:r>
          </a:p>
        </p:txBody>
      </p:sp>
      <p:pic>
        <p:nvPicPr>
          <p:cNvPr id="7" name="Imagen 6" descr="Icono&#10;&#10;Descripción generada automáticamente">
            <a:extLst>
              <a:ext uri="{FF2B5EF4-FFF2-40B4-BE49-F238E27FC236}">
                <a16:creationId xmlns:a16="http://schemas.microsoft.com/office/drawing/2014/main" id="{99F362E9-734D-99EE-BD40-D028016573B0}"/>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t="33954" b="25841"/>
          <a:stretch/>
        </p:blipFill>
        <p:spPr>
          <a:xfrm>
            <a:off x="96068" y="5040097"/>
            <a:ext cx="3156540" cy="1269091"/>
          </a:xfrm>
          <a:prstGeom prst="rect">
            <a:avLst/>
          </a:prstGeom>
        </p:spPr>
      </p:pic>
      <p:sp>
        <p:nvSpPr>
          <p:cNvPr id="9" name="CuadroTexto 8">
            <a:extLst>
              <a:ext uri="{FF2B5EF4-FFF2-40B4-BE49-F238E27FC236}">
                <a16:creationId xmlns:a16="http://schemas.microsoft.com/office/drawing/2014/main" id="{5F3D1EB5-536F-2C33-3FE5-28E3F449A2DC}"/>
              </a:ext>
            </a:extLst>
          </p:cNvPr>
          <p:cNvSpPr txBox="1"/>
          <p:nvPr/>
        </p:nvSpPr>
        <p:spPr>
          <a:xfrm>
            <a:off x="1102707" y="4234152"/>
            <a:ext cx="1143262" cy="707886"/>
          </a:xfrm>
          <a:prstGeom prst="rect">
            <a:avLst/>
          </a:prstGeom>
          <a:noFill/>
        </p:spPr>
        <p:txBody>
          <a:bodyPr wrap="none" rtlCol="0">
            <a:spAutoFit/>
          </a:bodyPr>
          <a:lstStyle/>
          <a:p>
            <a:r>
              <a:rPr lang="es-MX" sz="4000" dirty="0">
                <a:solidFill>
                  <a:schemeClr val="tx2"/>
                </a:solidFill>
              </a:rPr>
              <a:t>F = ?</a:t>
            </a:r>
          </a:p>
        </p:txBody>
      </p:sp>
      <p:cxnSp>
        <p:nvCxnSpPr>
          <p:cNvPr id="4" name="Conector recto 3">
            <a:extLst>
              <a:ext uri="{FF2B5EF4-FFF2-40B4-BE49-F238E27FC236}">
                <a16:creationId xmlns:a16="http://schemas.microsoft.com/office/drawing/2014/main" id="{4F005756-578B-5BA7-C045-FCC1ED2E348B}"/>
              </a:ext>
            </a:extLst>
          </p:cNvPr>
          <p:cNvCxnSpPr>
            <a:cxnSpLocks/>
          </p:cNvCxnSpPr>
          <p:nvPr/>
        </p:nvCxnSpPr>
        <p:spPr>
          <a:xfrm>
            <a:off x="96068" y="6219407"/>
            <a:ext cx="1092005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ector recto de flecha 13">
            <a:extLst>
              <a:ext uri="{FF2B5EF4-FFF2-40B4-BE49-F238E27FC236}">
                <a16:creationId xmlns:a16="http://schemas.microsoft.com/office/drawing/2014/main" id="{9DE579D1-85D2-7BB1-C84C-34348CFD9517}"/>
              </a:ext>
            </a:extLst>
          </p:cNvPr>
          <p:cNvCxnSpPr/>
          <p:nvPr/>
        </p:nvCxnSpPr>
        <p:spPr>
          <a:xfrm>
            <a:off x="3014160" y="5539589"/>
            <a:ext cx="644577" cy="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5" name="CuadroTexto 14">
            <a:extLst>
              <a:ext uri="{FF2B5EF4-FFF2-40B4-BE49-F238E27FC236}">
                <a16:creationId xmlns:a16="http://schemas.microsoft.com/office/drawing/2014/main" id="{832ABBE7-4E4F-1DAE-1BDE-F6EFEBE79159}"/>
              </a:ext>
            </a:extLst>
          </p:cNvPr>
          <p:cNvSpPr txBox="1"/>
          <p:nvPr/>
        </p:nvSpPr>
        <p:spPr>
          <a:xfrm>
            <a:off x="2492308" y="4821249"/>
            <a:ext cx="1688283" cy="584775"/>
          </a:xfrm>
          <a:prstGeom prst="rect">
            <a:avLst/>
          </a:prstGeom>
          <a:noFill/>
        </p:spPr>
        <p:txBody>
          <a:bodyPr wrap="none" rtlCol="0">
            <a:spAutoFit/>
          </a:bodyPr>
          <a:lstStyle/>
          <a:p>
            <a:r>
              <a:rPr lang="es-MX" sz="3200" dirty="0">
                <a:solidFill>
                  <a:schemeClr val="tx2"/>
                </a:solidFill>
              </a:rPr>
              <a:t>4.5 km/h</a:t>
            </a:r>
          </a:p>
        </p:txBody>
      </p:sp>
      <p:sp>
        <p:nvSpPr>
          <p:cNvPr id="17" name="CuadroTexto 16">
            <a:extLst>
              <a:ext uri="{FF2B5EF4-FFF2-40B4-BE49-F238E27FC236}">
                <a16:creationId xmlns:a16="http://schemas.microsoft.com/office/drawing/2014/main" id="{3773B5EE-2D91-EFB1-A155-3F7A715FD7A9}"/>
              </a:ext>
            </a:extLst>
          </p:cNvPr>
          <p:cNvSpPr txBox="1"/>
          <p:nvPr/>
        </p:nvSpPr>
        <p:spPr>
          <a:xfrm>
            <a:off x="10088138" y="4865096"/>
            <a:ext cx="1584088" cy="584775"/>
          </a:xfrm>
          <a:prstGeom prst="rect">
            <a:avLst/>
          </a:prstGeom>
          <a:noFill/>
        </p:spPr>
        <p:txBody>
          <a:bodyPr wrap="none" rtlCol="0">
            <a:spAutoFit/>
          </a:bodyPr>
          <a:lstStyle/>
          <a:p>
            <a:r>
              <a:rPr lang="es-MX" sz="3200" dirty="0">
                <a:solidFill>
                  <a:schemeClr val="tx2"/>
                </a:solidFill>
              </a:rPr>
              <a:t>40 km/h</a:t>
            </a:r>
          </a:p>
        </p:txBody>
      </p:sp>
      <p:cxnSp>
        <p:nvCxnSpPr>
          <p:cNvPr id="18" name="Conector recto de flecha 17">
            <a:extLst>
              <a:ext uri="{FF2B5EF4-FFF2-40B4-BE49-F238E27FC236}">
                <a16:creationId xmlns:a16="http://schemas.microsoft.com/office/drawing/2014/main" id="{D396A747-F4BD-CEDB-D751-352AD72D2366}"/>
              </a:ext>
            </a:extLst>
          </p:cNvPr>
          <p:cNvCxnSpPr/>
          <p:nvPr/>
        </p:nvCxnSpPr>
        <p:spPr>
          <a:xfrm>
            <a:off x="10604994" y="5539589"/>
            <a:ext cx="644577" cy="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85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323439"/>
          </a:xfrm>
          <a:prstGeom prst="rect">
            <a:avLst/>
          </a:prstGeom>
          <a:noFill/>
        </p:spPr>
        <p:txBody>
          <a:bodyPr wrap="square" rtlCol="0">
            <a:spAutoFit/>
          </a:bodyPr>
          <a:lstStyle/>
          <a:p>
            <a:pPr algn="l"/>
            <a:r>
              <a:rPr lang="es-MX" sz="4000" dirty="0">
                <a:solidFill>
                  <a:schemeClr val="tx2"/>
                </a:solidFill>
              </a:rPr>
              <a:t>Demuestra que para aumentar la velocidad del carro la fuerza del motor debe de ser F = 1845 N</a:t>
            </a:r>
          </a:p>
        </p:txBody>
      </p:sp>
      <p:sp>
        <p:nvSpPr>
          <p:cNvPr id="9" name="CuadroTexto 8">
            <a:extLst>
              <a:ext uri="{FF2B5EF4-FFF2-40B4-BE49-F238E27FC236}">
                <a16:creationId xmlns:a16="http://schemas.microsoft.com/office/drawing/2014/main" id="{5F3D1EB5-536F-2C33-3FE5-28E3F449A2DC}"/>
              </a:ext>
            </a:extLst>
          </p:cNvPr>
          <p:cNvSpPr txBox="1"/>
          <p:nvPr/>
        </p:nvSpPr>
        <p:spPr>
          <a:xfrm>
            <a:off x="1102707" y="4234152"/>
            <a:ext cx="2392001" cy="707886"/>
          </a:xfrm>
          <a:prstGeom prst="rect">
            <a:avLst/>
          </a:prstGeom>
          <a:noFill/>
        </p:spPr>
        <p:txBody>
          <a:bodyPr wrap="none" rtlCol="0">
            <a:spAutoFit/>
          </a:bodyPr>
          <a:lstStyle/>
          <a:p>
            <a:r>
              <a:rPr lang="es-MX" sz="4000" dirty="0">
                <a:solidFill>
                  <a:schemeClr val="tx2"/>
                </a:solidFill>
              </a:rPr>
              <a:t>F = 1845 N</a:t>
            </a:r>
          </a:p>
        </p:txBody>
      </p:sp>
      <p:grpSp>
        <p:nvGrpSpPr>
          <p:cNvPr id="6" name="Grupo 5">
            <a:extLst>
              <a:ext uri="{FF2B5EF4-FFF2-40B4-BE49-F238E27FC236}">
                <a16:creationId xmlns:a16="http://schemas.microsoft.com/office/drawing/2014/main" id="{C7F901D1-B3D2-5ED4-0AEA-D81F17743C69}"/>
              </a:ext>
            </a:extLst>
          </p:cNvPr>
          <p:cNvGrpSpPr/>
          <p:nvPr/>
        </p:nvGrpSpPr>
        <p:grpSpPr>
          <a:xfrm>
            <a:off x="96068" y="5040097"/>
            <a:ext cx="3562669" cy="1269091"/>
            <a:chOff x="96068" y="5040097"/>
            <a:chExt cx="3562669" cy="1269091"/>
          </a:xfrm>
        </p:grpSpPr>
        <p:pic>
          <p:nvPicPr>
            <p:cNvPr id="7" name="Imagen 6" descr="Icono&#10;&#10;Descripción generada automáticamente">
              <a:extLst>
                <a:ext uri="{FF2B5EF4-FFF2-40B4-BE49-F238E27FC236}">
                  <a16:creationId xmlns:a16="http://schemas.microsoft.com/office/drawing/2014/main" id="{99F362E9-734D-99EE-BD40-D028016573B0}"/>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t="33954" b="25841"/>
            <a:stretch/>
          </p:blipFill>
          <p:spPr>
            <a:xfrm>
              <a:off x="96068" y="5040097"/>
              <a:ext cx="3156540" cy="1269091"/>
            </a:xfrm>
            <a:prstGeom prst="rect">
              <a:avLst/>
            </a:prstGeom>
          </p:spPr>
        </p:pic>
        <p:cxnSp>
          <p:nvCxnSpPr>
            <p:cNvPr id="14" name="Conector recto de flecha 13">
              <a:extLst>
                <a:ext uri="{FF2B5EF4-FFF2-40B4-BE49-F238E27FC236}">
                  <a16:creationId xmlns:a16="http://schemas.microsoft.com/office/drawing/2014/main" id="{9DE579D1-85D2-7BB1-C84C-34348CFD9517}"/>
                </a:ext>
              </a:extLst>
            </p:cNvPr>
            <p:cNvCxnSpPr/>
            <p:nvPr/>
          </p:nvCxnSpPr>
          <p:spPr>
            <a:xfrm>
              <a:off x="3014160" y="5539589"/>
              <a:ext cx="644577" cy="0"/>
            </a:xfrm>
            <a:prstGeom prst="straightConnector1">
              <a:avLst/>
            </a:prstGeom>
            <a:ln w="38100">
              <a:solidFill>
                <a:schemeClr val="tx2"/>
              </a:solidFill>
              <a:tailEnd type="triangle"/>
            </a:ln>
          </p:spPr>
          <p:style>
            <a:lnRef idx="1">
              <a:schemeClr val="dk1"/>
            </a:lnRef>
            <a:fillRef idx="0">
              <a:schemeClr val="dk1"/>
            </a:fillRef>
            <a:effectRef idx="0">
              <a:schemeClr val="dk1"/>
            </a:effectRef>
            <a:fontRef idx="minor">
              <a:schemeClr val="tx1"/>
            </a:fontRef>
          </p:style>
        </p:cxnSp>
      </p:grpSp>
      <p:cxnSp>
        <p:nvCxnSpPr>
          <p:cNvPr id="4" name="Conector recto 3">
            <a:extLst>
              <a:ext uri="{FF2B5EF4-FFF2-40B4-BE49-F238E27FC236}">
                <a16:creationId xmlns:a16="http://schemas.microsoft.com/office/drawing/2014/main" id="{4F005756-578B-5BA7-C045-FCC1ED2E348B}"/>
              </a:ext>
            </a:extLst>
          </p:cNvPr>
          <p:cNvCxnSpPr>
            <a:cxnSpLocks/>
          </p:cNvCxnSpPr>
          <p:nvPr/>
        </p:nvCxnSpPr>
        <p:spPr>
          <a:xfrm>
            <a:off x="96068" y="6219407"/>
            <a:ext cx="10920052"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163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4.81481E-6 L 0.6802 -4.81481E-6 " pathEditMode="relative" rAng="0" ptsTypes="AA">
                                      <p:cBhvr>
                                        <p:cTn id="6" dur="2000" fill="hold"/>
                                        <p:tgtEl>
                                          <p:spTgt spid="6"/>
                                        </p:tgtEl>
                                        <p:attrNameLst>
                                          <p:attrName>ppt_x</p:attrName>
                                          <p:attrName>ppt_y</p:attrName>
                                        </p:attrNameLst>
                                      </p:cBhvr>
                                      <p:rCtr x="340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3785652"/>
          </a:xfrm>
          <a:prstGeom prst="rect">
            <a:avLst/>
          </a:prstGeom>
          <a:noFill/>
        </p:spPr>
        <p:txBody>
          <a:bodyPr wrap="square" rtlCol="0">
            <a:spAutoFit/>
          </a:bodyPr>
          <a:lstStyle/>
          <a:p>
            <a:pPr algn="l"/>
            <a:r>
              <a:rPr lang="es-MX" sz="4000" dirty="0">
                <a:solidFill>
                  <a:schemeClr val="tx2"/>
                </a:solidFill>
              </a:rPr>
              <a:t>Este ejercicio requiere que apliques lo aprendido del bloque anterior:</a:t>
            </a:r>
          </a:p>
          <a:p>
            <a:pPr marL="742950" indent="-742950" algn="l">
              <a:buFont typeface="+mj-lt"/>
              <a:buAutoNum type="arabicPeriod"/>
            </a:pPr>
            <a:r>
              <a:rPr lang="es-MX" sz="4000" dirty="0">
                <a:solidFill>
                  <a:schemeClr val="tx2"/>
                </a:solidFill>
              </a:rPr>
              <a:t>Se involucran velocidades.</a:t>
            </a:r>
          </a:p>
          <a:p>
            <a:pPr marL="742950" indent="-742950" algn="l">
              <a:buFont typeface="+mj-lt"/>
              <a:buAutoNum type="arabicPeriod"/>
            </a:pPr>
            <a:r>
              <a:rPr lang="es-MX" sz="4000" dirty="0">
                <a:solidFill>
                  <a:schemeClr val="tx2"/>
                </a:solidFill>
              </a:rPr>
              <a:t>Recuerda que las unidades de la aceleración son m/s</a:t>
            </a:r>
            <a:r>
              <a:rPr lang="es-MX" sz="4000" baseline="30000" dirty="0">
                <a:solidFill>
                  <a:schemeClr val="tx2"/>
                </a:solidFill>
              </a:rPr>
              <a:t>2</a:t>
            </a:r>
            <a:endParaRPr lang="es-MX" sz="4000" dirty="0">
              <a:solidFill>
                <a:schemeClr val="tx2"/>
              </a:solidFill>
            </a:endParaRPr>
          </a:p>
          <a:p>
            <a:pPr algn="l"/>
            <a:endParaRPr lang="es-MX" sz="4000" dirty="0">
              <a:solidFill>
                <a:schemeClr val="tx2"/>
              </a:solidFill>
            </a:endParaRPr>
          </a:p>
        </p:txBody>
      </p:sp>
      <p:sp>
        <p:nvSpPr>
          <p:cNvPr id="2" name="CuadroTexto 1">
            <a:extLst>
              <a:ext uri="{FF2B5EF4-FFF2-40B4-BE49-F238E27FC236}">
                <a16:creationId xmlns:a16="http://schemas.microsoft.com/office/drawing/2014/main" id="{FC8FA657-6846-0F2C-AF9F-60D81886767C}"/>
              </a:ext>
            </a:extLst>
          </p:cNvPr>
          <p:cNvSpPr txBox="1"/>
          <p:nvPr/>
        </p:nvSpPr>
        <p:spPr>
          <a:xfrm>
            <a:off x="752528" y="5312489"/>
            <a:ext cx="10219326" cy="1323439"/>
          </a:xfrm>
          <a:prstGeom prst="rect">
            <a:avLst/>
          </a:prstGeom>
          <a:noFill/>
        </p:spPr>
        <p:txBody>
          <a:bodyPr wrap="square" rtlCol="0">
            <a:spAutoFit/>
          </a:bodyPr>
          <a:lstStyle/>
          <a:p>
            <a:r>
              <a:rPr lang="es-MX" sz="4000" dirty="0">
                <a:solidFill>
                  <a:schemeClr val="tx2"/>
                </a:solidFill>
              </a:rPr>
              <a:t>Este ejercicio debe de ser resuelto por TODO el grupo en este momento = Participación en clase.</a:t>
            </a:r>
          </a:p>
        </p:txBody>
      </p:sp>
    </p:spTree>
    <p:extLst>
      <p:ext uri="{BB962C8B-B14F-4D97-AF65-F5344CB8AC3E}">
        <p14:creationId xmlns:p14="http://schemas.microsoft.com/office/powerpoint/2010/main" val="201680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Ejercicio Segunda Ley de Newton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mplemento 3" title="EasyTimer">
                <a:extLst>
                  <a:ext uri="{FF2B5EF4-FFF2-40B4-BE49-F238E27FC236}">
                    <a16:creationId xmlns:a16="http://schemas.microsoft.com/office/drawing/2014/main" id="{8C7B9DCA-3522-0483-0374-66C36B9835F1}"/>
                  </a:ext>
                </a:extLst>
              </p:cNvPr>
              <p:cNvGraphicFramePr>
                <a:graphicFrameLocks noGrp="1"/>
              </p:cNvGraphicFramePr>
              <p:nvPr>
                <p:extLst>
                  <p:ext uri="{D42A27DB-BD31-4B8C-83A1-F6EECF244321}">
                    <p14:modId xmlns:p14="http://schemas.microsoft.com/office/powerpoint/2010/main" val="722182080"/>
                  </p:ext>
                </p:extLst>
              </p:nvPr>
            </p:nvGraphicFramePr>
            <p:xfrm>
              <a:off x="2488366" y="824459"/>
              <a:ext cx="8169639" cy="463196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mplemento 3" title="EasyTimer">
                <a:extLst>
                  <a:ext uri="{FF2B5EF4-FFF2-40B4-BE49-F238E27FC236}">
                    <a16:creationId xmlns:a16="http://schemas.microsoft.com/office/drawing/2014/main" id="{8C7B9DCA-3522-0483-0374-66C36B9835F1}"/>
                  </a:ext>
                </a:extLst>
              </p:cNvPr>
              <p:cNvPicPr>
                <a:picLocks noGrp="1" noRot="1" noChangeAspect="1" noMove="1" noResize="1" noEditPoints="1" noAdjustHandles="1" noChangeArrowheads="1" noChangeShapeType="1"/>
              </p:cNvPicPr>
              <p:nvPr/>
            </p:nvPicPr>
            <p:blipFill>
              <a:blip r:embed="rId4"/>
              <a:stretch>
                <a:fillRect/>
              </a:stretch>
            </p:blipFill>
            <p:spPr>
              <a:xfrm>
                <a:off x="2488366" y="824459"/>
                <a:ext cx="8169639" cy="4631961"/>
              </a:xfrm>
              <a:prstGeom prst="rect">
                <a:avLst/>
              </a:prstGeom>
            </p:spPr>
          </p:pic>
        </mc:Fallback>
      </mc:AlternateContent>
    </p:spTree>
    <p:extLst>
      <p:ext uri="{BB962C8B-B14F-4D97-AF65-F5344CB8AC3E}">
        <p14:creationId xmlns:p14="http://schemas.microsoft.com/office/powerpoint/2010/main" val="261733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Tercera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2554545"/>
          </a:xfrm>
          <a:prstGeom prst="rect">
            <a:avLst/>
          </a:prstGeom>
          <a:noFill/>
        </p:spPr>
        <p:txBody>
          <a:bodyPr wrap="square" rtlCol="0">
            <a:spAutoFit/>
          </a:bodyPr>
          <a:lstStyle/>
          <a:p>
            <a:pPr algn="l"/>
            <a:r>
              <a:rPr lang="es-MX" sz="4000" dirty="0">
                <a:solidFill>
                  <a:schemeClr val="tx2"/>
                </a:solidFill>
              </a:rPr>
              <a:t>La tercera Ley de Newton indica que cuando un cuerpo ejerce una fuerza sobre otro, el segundo ejerce siempre sobre el primero una fuerza de igual magnitud pero de sentido opuesto.</a:t>
            </a:r>
          </a:p>
        </p:txBody>
      </p:sp>
    </p:spTree>
    <p:extLst>
      <p:ext uri="{BB962C8B-B14F-4D97-AF65-F5344CB8AC3E}">
        <p14:creationId xmlns:p14="http://schemas.microsoft.com/office/powerpoint/2010/main" val="254853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Tercera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323439"/>
          </a:xfrm>
          <a:prstGeom prst="rect">
            <a:avLst/>
          </a:prstGeom>
          <a:noFill/>
        </p:spPr>
        <p:txBody>
          <a:bodyPr wrap="square" rtlCol="0">
            <a:spAutoFit/>
          </a:bodyPr>
          <a:lstStyle/>
          <a:p>
            <a:pPr algn="l"/>
            <a:r>
              <a:rPr lang="es-MX" sz="4000" dirty="0">
                <a:solidFill>
                  <a:schemeClr val="tx2"/>
                </a:solidFill>
              </a:rPr>
              <a:t>A esta ley se le conoce como la ley de acción y reacción.</a:t>
            </a:r>
          </a:p>
        </p:txBody>
      </p:sp>
      <p:sp>
        <p:nvSpPr>
          <p:cNvPr id="2" name="CuadroTexto 1">
            <a:extLst>
              <a:ext uri="{FF2B5EF4-FFF2-40B4-BE49-F238E27FC236}">
                <a16:creationId xmlns:a16="http://schemas.microsoft.com/office/drawing/2014/main" id="{E4DB9A82-65B9-297B-2C65-B863C9A57A77}"/>
              </a:ext>
            </a:extLst>
          </p:cNvPr>
          <p:cNvSpPr txBox="1"/>
          <p:nvPr/>
        </p:nvSpPr>
        <p:spPr>
          <a:xfrm>
            <a:off x="752528" y="4096483"/>
            <a:ext cx="10984770" cy="1323439"/>
          </a:xfrm>
          <a:prstGeom prst="rect">
            <a:avLst/>
          </a:prstGeom>
          <a:noFill/>
        </p:spPr>
        <p:txBody>
          <a:bodyPr wrap="square" rtlCol="0">
            <a:spAutoFit/>
          </a:bodyPr>
          <a:lstStyle/>
          <a:p>
            <a:pPr algn="l"/>
            <a:r>
              <a:rPr lang="es-MX" sz="4000" dirty="0">
                <a:solidFill>
                  <a:schemeClr val="tx2"/>
                </a:solidFill>
              </a:rPr>
              <a:t>A cada fuerza de acción, le corresponde una fuerza de reacción.</a:t>
            </a:r>
          </a:p>
        </p:txBody>
      </p:sp>
    </p:spTree>
    <p:extLst>
      <p:ext uri="{BB962C8B-B14F-4D97-AF65-F5344CB8AC3E}">
        <p14:creationId xmlns:p14="http://schemas.microsoft.com/office/powerpoint/2010/main" val="307040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Tercera Ley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323439"/>
          </a:xfrm>
          <a:prstGeom prst="rect">
            <a:avLst/>
          </a:prstGeom>
          <a:noFill/>
        </p:spPr>
        <p:txBody>
          <a:bodyPr wrap="square" rtlCol="0">
            <a:spAutoFit/>
          </a:bodyPr>
          <a:lstStyle/>
          <a:p>
            <a:pPr algn="l"/>
            <a:r>
              <a:rPr lang="es-MX" sz="4000" dirty="0">
                <a:solidFill>
                  <a:schemeClr val="tx2"/>
                </a:solidFill>
              </a:rPr>
              <a:t>A esta ley se le conoce como la ley de acción y reacción.</a:t>
            </a:r>
          </a:p>
        </p:txBody>
      </p:sp>
      <p:pic>
        <p:nvPicPr>
          <p:cNvPr id="4" name="Imagen 3" descr="Imagen en blanco y negro&#10;&#10;Descripción generada automáticamente con confianza media">
            <a:extLst>
              <a:ext uri="{FF2B5EF4-FFF2-40B4-BE49-F238E27FC236}">
                <a16:creationId xmlns:a16="http://schemas.microsoft.com/office/drawing/2014/main" id="{410EF9AE-F9D1-95AF-0CAE-F676F7D2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369" y="3277161"/>
            <a:ext cx="3295232" cy="3295232"/>
          </a:xfrm>
          <a:prstGeom prst="rect">
            <a:avLst/>
          </a:prstGeom>
        </p:spPr>
      </p:pic>
      <p:pic>
        <p:nvPicPr>
          <p:cNvPr id="6" name="Imagen 5" descr="Imagen en blanco y negro&#10;&#10;Descripción generada automáticamente con confianza media">
            <a:extLst>
              <a:ext uri="{FF2B5EF4-FFF2-40B4-BE49-F238E27FC236}">
                <a16:creationId xmlns:a16="http://schemas.microsoft.com/office/drawing/2014/main" id="{3BA4E412-C45B-3935-908E-4DAC19D17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8391" y="3277161"/>
            <a:ext cx="3294000" cy="3294000"/>
          </a:xfrm>
          <a:prstGeom prst="rect">
            <a:avLst/>
          </a:prstGeom>
        </p:spPr>
      </p:pic>
      <p:sp>
        <p:nvSpPr>
          <p:cNvPr id="7" name="Flecha: a la derecha 6">
            <a:extLst>
              <a:ext uri="{FF2B5EF4-FFF2-40B4-BE49-F238E27FC236}">
                <a16:creationId xmlns:a16="http://schemas.microsoft.com/office/drawing/2014/main" id="{85FEEF5D-EFDC-2A47-7D4F-556C7D5F2E76}"/>
              </a:ext>
            </a:extLst>
          </p:cNvPr>
          <p:cNvSpPr/>
          <p:nvPr/>
        </p:nvSpPr>
        <p:spPr>
          <a:xfrm rot="20446487">
            <a:off x="6239531" y="4540956"/>
            <a:ext cx="1702191" cy="393895"/>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412F3F06-964A-6BEB-53C8-00A754BAEACE}"/>
              </a:ext>
            </a:extLst>
          </p:cNvPr>
          <p:cNvSpPr txBox="1"/>
          <p:nvPr/>
        </p:nvSpPr>
        <p:spPr>
          <a:xfrm rot="20663383">
            <a:off x="7170047" y="3717546"/>
            <a:ext cx="502061" cy="707886"/>
          </a:xfrm>
          <a:prstGeom prst="rect">
            <a:avLst/>
          </a:prstGeom>
          <a:noFill/>
        </p:spPr>
        <p:txBody>
          <a:bodyPr wrap="none" rtlCol="0">
            <a:spAutoFit/>
          </a:bodyPr>
          <a:lstStyle/>
          <a:p>
            <a:r>
              <a:rPr lang="es-MX" sz="4000" dirty="0" err="1">
                <a:solidFill>
                  <a:schemeClr val="tx2"/>
                </a:solidFill>
              </a:rPr>
              <a:t>F</a:t>
            </a:r>
            <a:r>
              <a:rPr lang="es-MX" sz="4000" baseline="-25000" dirty="0" err="1">
                <a:solidFill>
                  <a:schemeClr val="tx2"/>
                </a:solidFill>
              </a:rPr>
              <a:t>j</a:t>
            </a:r>
            <a:endParaRPr lang="es-MX" sz="4000" baseline="-25000" dirty="0">
              <a:solidFill>
                <a:schemeClr val="tx2"/>
              </a:solidFill>
            </a:endParaRPr>
          </a:p>
        </p:txBody>
      </p:sp>
      <p:sp>
        <p:nvSpPr>
          <p:cNvPr id="9" name="Flecha: a la derecha 8">
            <a:extLst>
              <a:ext uri="{FF2B5EF4-FFF2-40B4-BE49-F238E27FC236}">
                <a16:creationId xmlns:a16="http://schemas.microsoft.com/office/drawing/2014/main" id="{47311159-F34A-F95C-F6BA-036341017873}"/>
              </a:ext>
            </a:extLst>
          </p:cNvPr>
          <p:cNvSpPr/>
          <p:nvPr/>
        </p:nvSpPr>
        <p:spPr>
          <a:xfrm rot="20446487" flipH="1">
            <a:off x="2641061" y="5784666"/>
            <a:ext cx="1702800" cy="393895"/>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211B4DDF-6EC9-706E-ECCF-7BA51CEE184D}"/>
              </a:ext>
            </a:extLst>
          </p:cNvPr>
          <p:cNvSpPr txBox="1"/>
          <p:nvPr/>
        </p:nvSpPr>
        <p:spPr>
          <a:xfrm rot="20663383">
            <a:off x="2381253" y="5270974"/>
            <a:ext cx="599844" cy="707886"/>
          </a:xfrm>
          <a:prstGeom prst="rect">
            <a:avLst/>
          </a:prstGeom>
          <a:noFill/>
        </p:spPr>
        <p:txBody>
          <a:bodyPr wrap="none" rtlCol="0">
            <a:spAutoFit/>
          </a:bodyPr>
          <a:lstStyle/>
          <a:p>
            <a:r>
              <a:rPr lang="es-MX" sz="4000" dirty="0" err="1">
                <a:solidFill>
                  <a:schemeClr val="tx2"/>
                </a:solidFill>
              </a:rPr>
              <a:t>F</a:t>
            </a:r>
            <a:r>
              <a:rPr lang="es-MX" sz="4000" baseline="-25000" dirty="0" err="1">
                <a:solidFill>
                  <a:schemeClr val="tx2"/>
                </a:solidFill>
              </a:rPr>
              <a:t>b</a:t>
            </a:r>
            <a:endParaRPr lang="es-MX" sz="4000" baseline="-25000" dirty="0">
              <a:solidFill>
                <a:schemeClr val="tx2"/>
              </a:solidFill>
            </a:endParaRPr>
          </a:p>
        </p:txBody>
      </p:sp>
    </p:spTree>
    <p:extLst>
      <p:ext uri="{BB962C8B-B14F-4D97-AF65-F5344CB8AC3E}">
        <p14:creationId xmlns:p14="http://schemas.microsoft.com/office/powerpoint/2010/main" val="388907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Las Leyes de Newton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707886"/>
          </a:xfrm>
          <a:prstGeom prst="rect">
            <a:avLst/>
          </a:prstGeom>
          <a:noFill/>
        </p:spPr>
        <p:txBody>
          <a:bodyPr wrap="square" rtlCol="0">
            <a:spAutoFit/>
          </a:bodyPr>
          <a:lstStyle/>
          <a:p>
            <a:pPr algn="l"/>
            <a:r>
              <a:rPr lang="es-MX" sz="4000" dirty="0">
                <a:solidFill>
                  <a:schemeClr val="tx2"/>
                </a:solidFill>
              </a:rPr>
              <a:t>1. Primera: Ley de la inercia.</a:t>
            </a:r>
          </a:p>
        </p:txBody>
      </p:sp>
      <p:sp>
        <p:nvSpPr>
          <p:cNvPr id="2" name="CuadroTexto 1">
            <a:extLst>
              <a:ext uri="{FF2B5EF4-FFF2-40B4-BE49-F238E27FC236}">
                <a16:creationId xmlns:a16="http://schemas.microsoft.com/office/drawing/2014/main" id="{E4DB9A82-65B9-297B-2C65-B863C9A57A77}"/>
              </a:ext>
            </a:extLst>
          </p:cNvPr>
          <p:cNvSpPr txBox="1"/>
          <p:nvPr/>
        </p:nvSpPr>
        <p:spPr>
          <a:xfrm>
            <a:off x="752528" y="4771151"/>
            <a:ext cx="10984770" cy="707886"/>
          </a:xfrm>
          <a:prstGeom prst="rect">
            <a:avLst/>
          </a:prstGeom>
          <a:noFill/>
        </p:spPr>
        <p:txBody>
          <a:bodyPr wrap="square" rtlCol="0">
            <a:spAutoFit/>
          </a:bodyPr>
          <a:lstStyle/>
          <a:p>
            <a:pPr algn="l"/>
            <a:r>
              <a:rPr lang="es-MX" sz="4000" dirty="0">
                <a:solidFill>
                  <a:schemeClr val="tx2"/>
                </a:solidFill>
              </a:rPr>
              <a:t>3. Ley de la acción y reacción.</a:t>
            </a:r>
          </a:p>
        </p:txBody>
      </p:sp>
      <p:sp>
        <p:nvSpPr>
          <p:cNvPr id="4" name="CuadroTexto 3">
            <a:extLst>
              <a:ext uri="{FF2B5EF4-FFF2-40B4-BE49-F238E27FC236}">
                <a16:creationId xmlns:a16="http://schemas.microsoft.com/office/drawing/2014/main" id="{7301868D-4215-64BF-4607-C3DE16E66030}"/>
              </a:ext>
            </a:extLst>
          </p:cNvPr>
          <p:cNvSpPr txBox="1"/>
          <p:nvPr/>
        </p:nvSpPr>
        <p:spPr>
          <a:xfrm>
            <a:off x="687456" y="3105460"/>
            <a:ext cx="10984770" cy="1323439"/>
          </a:xfrm>
          <a:prstGeom prst="rect">
            <a:avLst/>
          </a:prstGeom>
          <a:noFill/>
        </p:spPr>
        <p:txBody>
          <a:bodyPr wrap="square" rtlCol="0">
            <a:spAutoFit/>
          </a:bodyPr>
          <a:lstStyle/>
          <a:p>
            <a:pPr algn="l"/>
            <a:r>
              <a:rPr lang="es-MX" sz="4000" dirty="0">
                <a:solidFill>
                  <a:schemeClr val="tx2"/>
                </a:solidFill>
              </a:rPr>
              <a:t>2. Segunda: Ley de la relación entre masa y aceleración.</a:t>
            </a:r>
          </a:p>
        </p:txBody>
      </p:sp>
    </p:spTree>
    <p:extLst>
      <p:ext uri="{BB962C8B-B14F-4D97-AF65-F5344CB8AC3E}">
        <p14:creationId xmlns:p14="http://schemas.microsoft.com/office/powerpoint/2010/main" val="429055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88597B-DC63-2AC5-AB0F-35039FC1EAC1}"/>
              </a:ext>
            </a:extLst>
          </p:cNvPr>
          <p:cNvSpPr>
            <a:spLocks noGrp="1"/>
          </p:cNvSpPr>
          <p:nvPr>
            <p:ph type="title"/>
          </p:nvPr>
        </p:nvSpPr>
        <p:spPr/>
        <p:txBody>
          <a:bodyPr/>
          <a:lstStyle/>
          <a:p>
            <a:r>
              <a:rPr lang="es-MX" dirty="0"/>
              <a:t>Ley de gravitación universal</a:t>
            </a:r>
          </a:p>
        </p:txBody>
      </p:sp>
      <p:sp>
        <p:nvSpPr>
          <p:cNvPr id="5" name="Marcador de texto 4">
            <a:extLst>
              <a:ext uri="{FF2B5EF4-FFF2-40B4-BE49-F238E27FC236}">
                <a16:creationId xmlns:a16="http://schemas.microsoft.com/office/drawing/2014/main" id="{FA898672-09E8-E891-F6EF-1BCE66C2F093}"/>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79935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Extendiendo el estudio del movimiento</a:t>
            </a:r>
          </a:p>
        </p:txBody>
      </p:sp>
      <p:sp>
        <p:nvSpPr>
          <p:cNvPr id="14" name="Marcador de contenido 2"/>
          <p:cNvSpPr>
            <a:spLocks noGrp="1"/>
          </p:cNvSpPr>
          <p:nvPr>
            <p:ph idx="1"/>
          </p:nvPr>
        </p:nvSpPr>
        <p:spPr/>
        <p:txBody>
          <a:bodyPr rtlCol="0">
            <a:noAutofit/>
          </a:bodyPr>
          <a:lstStyle/>
          <a:p>
            <a:pPr marL="0" indent="0" rtl="0">
              <a:buNone/>
            </a:pPr>
            <a:r>
              <a:rPr lang="es-MX" sz="4000" dirty="0">
                <a:solidFill>
                  <a:schemeClr val="tx2"/>
                </a:solidFill>
              </a:rPr>
              <a:t>Para apoyar nuestra revisión, utilizaremos los conceptos de </a:t>
            </a:r>
            <a:r>
              <a:rPr lang="es-MX" sz="4000" b="1" dirty="0">
                <a:solidFill>
                  <a:srgbClr val="0070C0"/>
                </a:solidFill>
              </a:rPr>
              <a:t>fuerza</a:t>
            </a:r>
            <a:r>
              <a:rPr lang="es-MX" sz="4000" dirty="0">
                <a:solidFill>
                  <a:schemeClr val="tx2"/>
                </a:solidFill>
              </a:rPr>
              <a:t> y la </a:t>
            </a:r>
            <a:r>
              <a:rPr lang="es-MX" sz="4000" b="1" dirty="0">
                <a:solidFill>
                  <a:srgbClr val="FF9900"/>
                </a:solidFill>
              </a:rPr>
              <a:t>masa</a:t>
            </a:r>
            <a:r>
              <a:rPr lang="es-MX" sz="4000" dirty="0">
                <a:solidFill>
                  <a:schemeClr val="tx2"/>
                </a:solidFill>
              </a:rPr>
              <a:t>, para analizar</a:t>
            </a:r>
          </a:p>
          <a:p>
            <a:pPr marL="0" indent="0" rtl="0">
              <a:buNone/>
            </a:pPr>
            <a:r>
              <a:rPr lang="es-MX" sz="4000" dirty="0">
                <a:solidFill>
                  <a:schemeClr val="tx2"/>
                </a:solidFill>
              </a:rPr>
              <a:t>los principios de la dinámica.</a:t>
            </a:r>
          </a:p>
        </p:txBody>
      </p:sp>
    </p:spTree>
    <p:extLst>
      <p:ext uri="{BB962C8B-B14F-4D97-AF65-F5344CB8AC3E}">
        <p14:creationId xmlns:p14="http://schemas.microsoft.com/office/powerpoint/2010/main" val="208029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La gravedad</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323439"/>
          </a:xfrm>
          <a:prstGeom prst="rect">
            <a:avLst/>
          </a:prstGeom>
          <a:noFill/>
        </p:spPr>
        <p:txBody>
          <a:bodyPr wrap="square" rtlCol="0">
            <a:spAutoFit/>
          </a:bodyPr>
          <a:lstStyle/>
          <a:p>
            <a:r>
              <a:rPr lang="es-MX" sz="4000" dirty="0">
                <a:solidFill>
                  <a:schemeClr val="tx2"/>
                </a:solidFill>
              </a:rPr>
              <a:t>La fuerza de gravedad es una fuerza que se presenta entre dos cuerpos debido a su masa.</a:t>
            </a:r>
          </a:p>
        </p:txBody>
      </p:sp>
    </p:spTree>
    <p:extLst>
      <p:ext uri="{BB962C8B-B14F-4D97-AF65-F5344CB8AC3E}">
        <p14:creationId xmlns:p14="http://schemas.microsoft.com/office/powerpoint/2010/main" val="342875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La ley de gravitación universal</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4401205"/>
          </a:xfrm>
          <a:prstGeom prst="rect">
            <a:avLst/>
          </a:prstGeom>
          <a:noFill/>
        </p:spPr>
        <p:txBody>
          <a:bodyPr wrap="square" rtlCol="0">
            <a:spAutoFit/>
          </a:bodyPr>
          <a:lstStyle/>
          <a:p>
            <a:r>
              <a:rPr lang="es-MX" sz="4000" dirty="0">
                <a:solidFill>
                  <a:schemeClr val="tx2"/>
                </a:solidFill>
              </a:rPr>
              <a:t>La ley de la gravitación universal nos menciona de que toda partícula en el universo atrae a otra partícula con una fuerza que:</a:t>
            </a:r>
          </a:p>
          <a:p>
            <a:endParaRPr lang="es-MX" sz="4000" dirty="0">
              <a:solidFill>
                <a:schemeClr val="tx2"/>
              </a:solidFill>
            </a:endParaRPr>
          </a:p>
          <a:p>
            <a:r>
              <a:rPr lang="es-MX" sz="4000" dirty="0">
                <a:solidFill>
                  <a:schemeClr val="tx2"/>
                </a:solidFill>
              </a:rPr>
              <a:t>	“es directamente proporcional al producto de	sus masas e inversamente proporcional al	cuadrado de la distancia entre ellas”.</a:t>
            </a:r>
          </a:p>
        </p:txBody>
      </p:sp>
    </p:spTree>
    <p:extLst>
      <p:ext uri="{BB962C8B-B14F-4D97-AF65-F5344CB8AC3E}">
        <p14:creationId xmlns:p14="http://schemas.microsoft.com/office/powerpoint/2010/main" val="225288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La ley de gravitación universal</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707886"/>
          </a:xfrm>
          <a:prstGeom prst="rect">
            <a:avLst/>
          </a:prstGeom>
          <a:noFill/>
        </p:spPr>
        <p:txBody>
          <a:bodyPr wrap="square" rtlCol="0">
            <a:spAutoFit/>
          </a:bodyPr>
          <a:lstStyle/>
          <a:p>
            <a:r>
              <a:rPr lang="es-MX" sz="4000" dirty="0">
                <a:solidFill>
                  <a:schemeClr val="tx2"/>
                </a:solidFill>
              </a:rPr>
              <a:t>La expresión de ley de la gravitación universal es:</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DC95D87C-35DB-BA91-7B69-9C40DEC603B5}"/>
                  </a:ext>
                </a:extLst>
              </p:cNvPr>
              <p:cNvSpPr txBox="1"/>
              <p:nvPr/>
            </p:nvSpPr>
            <p:spPr>
              <a:xfrm>
                <a:off x="4121833" y="3046345"/>
                <a:ext cx="3095143" cy="1050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𝐺</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1</m:t>
                              </m:r>
                            </m:sub>
                          </m:sSub>
                          <m:r>
                            <a:rPr lang="es-MX" sz="4000" b="0" i="1" smtClean="0">
                              <a:solidFill>
                                <a:schemeClr val="tx2"/>
                              </a:solidFill>
                              <a:latin typeface="Cambria Math" panose="02040503050406030204" pitchFamily="18" charset="0"/>
                            </a:rPr>
                            <m:t> </m:t>
                          </m:r>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2</m:t>
                              </m:r>
                            </m:sub>
                          </m:sSub>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𝑟</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DC95D87C-35DB-BA91-7B69-9C40DEC603B5}"/>
                  </a:ext>
                </a:extLst>
              </p:cNvPr>
              <p:cNvSpPr txBox="1">
                <a:spLocks noRot="1" noChangeAspect="1" noMove="1" noResize="1" noEditPoints="1" noAdjustHandles="1" noChangeArrowheads="1" noChangeShapeType="1" noTextEdit="1"/>
              </p:cNvSpPr>
              <p:nvPr/>
            </p:nvSpPr>
            <p:spPr>
              <a:xfrm>
                <a:off x="4121833" y="3046345"/>
                <a:ext cx="3095143" cy="1050288"/>
              </a:xfrm>
              <a:prstGeom prst="rect">
                <a:avLst/>
              </a:prstGeom>
              <a:blipFill>
                <a:blip r:embed="rId3"/>
                <a:stretch>
                  <a:fillRect/>
                </a:stretch>
              </a:blipFill>
            </p:spPr>
            <p:txBody>
              <a:bodyPr/>
              <a:lstStyle/>
              <a:p>
                <a:r>
                  <a:rPr lang="es-MX">
                    <a:noFill/>
                  </a:rPr>
                  <a:t> </a:t>
                </a:r>
              </a:p>
            </p:txBody>
          </p:sp>
        </mc:Fallback>
      </mc:AlternateContent>
      <p:sp>
        <p:nvSpPr>
          <p:cNvPr id="4" name="CuadroTexto 3">
            <a:extLst>
              <a:ext uri="{FF2B5EF4-FFF2-40B4-BE49-F238E27FC236}">
                <a16:creationId xmlns:a16="http://schemas.microsoft.com/office/drawing/2014/main" id="{8CE74B71-E6F4-314F-4ACD-667310E9F6DD}"/>
              </a:ext>
            </a:extLst>
          </p:cNvPr>
          <p:cNvSpPr txBox="1"/>
          <p:nvPr/>
        </p:nvSpPr>
        <p:spPr>
          <a:xfrm>
            <a:off x="687456" y="3995678"/>
            <a:ext cx="10984770" cy="2862322"/>
          </a:xfrm>
          <a:prstGeom prst="rect">
            <a:avLst/>
          </a:prstGeom>
          <a:noFill/>
        </p:spPr>
        <p:txBody>
          <a:bodyPr wrap="square" rtlCol="0">
            <a:spAutoFit/>
          </a:bodyPr>
          <a:lstStyle/>
          <a:p>
            <a:r>
              <a:rPr lang="es-MX" sz="3600" dirty="0">
                <a:solidFill>
                  <a:schemeClr val="tx2"/>
                </a:solidFill>
              </a:rPr>
              <a:t>Donde:</a:t>
            </a:r>
          </a:p>
          <a:p>
            <a:pPr marL="571500" indent="-571500">
              <a:buFont typeface="Arial" panose="020B0604020202020204" pitchFamily="34" charset="0"/>
              <a:buChar char="•"/>
            </a:pPr>
            <a:r>
              <a:rPr lang="es-MX" sz="3600" dirty="0">
                <a:solidFill>
                  <a:schemeClr val="tx2"/>
                </a:solidFill>
              </a:rPr>
              <a:t>F es la fuerza de atracción.</a:t>
            </a:r>
          </a:p>
          <a:p>
            <a:pPr marL="571500" indent="-571500">
              <a:buFont typeface="Arial" panose="020B0604020202020204" pitchFamily="34" charset="0"/>
              <a:buChar char="•"/>
            </a:pPr>
            <a:r>
              <a:rPr lang="es-MX" sz="3600" dirty="0">
                <a:solidFill>
                  <a:schemeClr val="tx2"/>
                </a:solidFill>
              </a:rPr>
              <a:t>G es la constante de gravitación universal.</a:t>
            </a:r>
          </a:p>
          <a:p>
            <a:pPr marL="571500" indent="-571500">
              <a:buFont typeface="Arial" panose="020B0604020202020204" pitchFamily="34" charset="0"/>
              <a:buChar char="•"/>
            </a:pPr>
            <a:r>
              <a:rPr lang="es-MX" sz="3600" dirty="0">
                <a:solidFill>
                  <a:schemeClr val="tx2"/>
                </a:solidFill>
              </a:rPr>
              <a:t>m1 y m2 son las masas de los objetos.</a:t>
            </a:r>
          </a:p>
          <a:p>
            <a:pPr marL="571500" indent="-571500">
              <a:buFont typeface="Arial" panose="020B0604020202020204" pitchFamily="34" charset="0"/>
              <a:buChar char="•"/>
            </a:pPr>
            <a:r>
              <a:rPr lang="es-MX" sz="3600" dirty="0">
                <a:solidFill>
                  <a:schemeClr val="tx2"/>
                </a:solidFill>
              </a:rPr>
              <a:t>r es la distancia entre los dos objetos.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7D19CEA-A85F-97D2-E1CA-86E3F95F673C}"/>
                  </a:ext>
                </a:extLst>
              </p:cNvPr>
              <p:cNvSpPr txBox="1"/>
              <p:nvPr/>
            </p:nvSpPr>
            <p:spPr>
              <a:xfrm>
                <a:off x="7555065" y="3995678"/>
                <a:ext cx="3949479" cy="1074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𝐺</m:t>
                      </m:r>
                      <m:r>
                        <a:rPr lang="es-MX" sz="3200" b="0" i="1" smtClean="0">
                          <a:solidFill>
                            <a:schemeClr val="tx2"/>
                          </a:solidFill>
                          <a:latin typeface="Cambria Math" panose="02040503050406030204" pitchFamily="18" charset="0"/>
                        </a:rPr>
                        <m:t>=6.67</m:t>
                      </m:r>
                      <m:r>
                        <m:rPr>
                          <m:nor/>
                        </m:rPr>
                        <a:rPr lang="es-MX" sz="3200" b="0" i="0" smtClean="0">
                          <a:solidFill>
                            <a:schemeClr val="tx2"/>
                          </a:solidFill>
                          <a:latin typeface="Cambria Math" panose="02040503050406030204" pitchFamily="18" charset="0"/>
                        </a:rPr>
                        <m:t>x</m:t>
                      </m:r>
                      <m:sSup>
                        <m:sSupPr>
                          <m:ctrlPr>
                            <a:rPr lang="es-MX" sz="3200" b="0" i="1" smtClean="0">
                              <a:solidFill>
                                <a:schemeClr val="tx2"/>
                              </a:solidFill>
                              <a:latin typeface="Cambria Math" panose="02040503050406030204" pitchFamily="18" charset="0"/>
                            </a:rPr>
                          </m:ctrlPr>
                        </m:sSupPr>
                        <m:e>
                          <m:r>
                            <a:rPr lang="es-MX" sz="3200" b="0" i="1" smtClean="0">
                              <a:solidFill>
                                <a:schemeClr val="tx2"/>
                              </a:solidFill>
                              <a:latin typeface="Cambria Math" panose="02040503050406030204" pitchFamily="18" charset="0"/>
                            </a:rPr>
                            <m:t>10</m:t>
                          </m:r>
                        </m:e>
                        <m:sup>
                          <m:r>
                            <a:rPr lang="es-MX" sz="3200" b="0" i="1" smtClean="0">
                              <a:solidFill>
                                <a:schemeClr val="tx2"/>
                              </a:solidFill>
                              <a:latin typeface="Cambria Math" panose="02040503050406030204" pitchFamily="18" charset="0"/>
                            </a:rPr>
                            <m:t>−11</m:t>
                          </m:r>
                        </m:sup>
                      </m:sSup>
                      <m:f>
                        <m:fPr>
                          <m:ctrlPr>
                            <a:rPr lang="es-MX" sz="3200" b="0" i="1" smtClean="0">
                              <a:solidFill>
                                <a:schemeClr val="tx2"/>
                              </a:solidFill>
                              <a:latin typeface="Cambria Math" panose="02040503050406030204" pitchFamily="18" charset="0"/>
                            </a:rPr>
                          </m:ctrlPr>
                        </m:fPr>
                        <m:num>
                          <m:r>
                            <a:rPr lang="es-MX" sz="3200" b="0" i="1" smtClean="0">
                              <a:solidFill>
                                <a:schemeClr val="tx2"/>
                              </a:solidFill>
                              <a:latin typeface="Cambria Math" panose="02040503050406030204" pitchFamily="18" charset="0"/>
                            </a:rPr>
                            <m:t>𝑁</m:t>
                          </m:r>
                          <m:r>
                            <a:rPr lang="es-MX" sz="3200" b="0" i="1" smtClean="0">
                              <a:solidFill>
                                <a:schemeClr val="tx2"/>
                              </a:solidFill>
                              <a:latin typeface="Cambria Math" panose="02040503050406030204" pitchFamily="18" charset="0"/>
                            </a:rPr>
                            <m:t> </m:t>
                          </m:r>
                          <m:sSup>
                            <m:sSupPr>
                              <m:ctrlPr>
                                <a:rPr lang="es-MX" sz="3200" b="0" i="1" smtClean="0">
                                  <a:solidFill>
                                    <a:schemeClr val="tx2"/>
                                  </a:solidFill>
                                  <a:latin typeface="Cambria Math" panose="02040503050406030204" pitchFamily="18" charset="0"/>
                                </a:rPr>
                              </m:ctrlPr>
                            </m:sSupPr>
                            <m:e>
                              <m:r>
                                <a:rPr lang="es-MX" sz="3200" b="0" i="1" smtClean="0">
                                  <a:solidFill>
                                    <a:schemeClr val="tx2"/>
                                  </a:solidFill>
                                  <a:latin typeface="Cambria Math" panose="02040503050406030204" pitchFamily="18" charset="0"/>
                                </a:rPr>
                                <m:t>𝑚</m:t>
                              </m:r>
                            </m:e>
                            <m:sup>
                              <m:r>
                                <a:rPr lang="es-MX" sz="3200" b="0" i="1" smtClean="0">
                                  <a:solidFill>
                                    <a:schemeClr val="tx2"/>
                                  </a:solidFill>
                                  <a:latin typeface="Cambria Math" panose="02040503050406030204" pitchFamily="18" charset="0"/>
                                </a:rPr>
                                <m:t>2</m:t>
                              </m:r>
                            </m:sup>
                          </m:sSup>
                        </m:num>
                        <m:den>
                          <m:sSup>
                            <m:sSupPr>
                              <m:ctrlPr>
                                <a:rPr lang="es-MX" sz="3200" b="0" i="1" smtClean="0">
                                  <a:solidFill>
                                    <a:schemeClr val="tx2"/>
                                  </a:solidFill>
                                  <a:latin typeface="Cambria Math" panose="02040503050406030204" pitchFamily="18" charset="0"/>
                                </a:rPr>
                              </m:ctrlPr>
                            </m:sSupPr>
                            <m:e>
                              <m:r>
                                <m:rPr>
                                  <m:nor/>
                                </m:rPr>
                                <a:rPr lang="es-MX" sz="3200" b="0" i="0" smtClean="0">
                                  <a:solidFill>
                                    <a:schemeClr val="tx2"/>
                                  </a:solidFill>
                                  <a:latin typeface="Cambria Math" panose="02040503050406030204" pitchFamily="18" charset="0"/>
                                </a:rPr>
                                <m:t>kg</m:t>
                              </m:r>
                            </m:e>
                            <m:sup>
                              <m:r>
                                <a:rPr lang="es-MX" sz="3200" b="0" i="1" smtClean="0">
                                  <a:solidFill>
                                    <a:schemeClr val="tx2"/>
                                  </a:solidFill>
                                  <a:latin typeface="Cambria Math" panose="02040503050406030204" pitchFamily="18" charset="0"/>
                                </a:rPr>
                                <m:t>2</m:t>
                              </m:r>
                            </m:sup>
                          </m:sSup>
                        </m:den>
                      </m:f>
                    </m:oMath>
                  </m:oMathPara>
                </a14:m>
                <a:endParaRPr lang="es-MX" sz="3200" dirty="0">
                  <a:solidFill>
                    <a:schemeClr val="tx2"/>
                  </a:solidFill>
                </a:endParaRPr>
              </a:p>
            </p:txBody>
          </p:sp>
        </mc:Choice>
        <mc:Fallback xmlns="">
          <p:sp>
            <p:nvSpPr>
              <p:cNvPr id="5" name="CuadroTexto 4">
                <a:extLst>
                  <a:ext uri="{FF2B5EF4-FFF2-40B4-BE49-F238E27FC236}">
                    <a16:creationId xmlns:a16="http://schemas.microsoft.com/office/drawing/2014/main" id="{67D19CEA-A85F-97D2-E1CA-86E3F95F673C}"/>
                  </a:ext>
                </a:extLst>
              </p:cNvPr>
              <p:cNvSpPr txBox="1">
                <a:spLocks noRot="1" noChangeAspect="1" noMove="1" noResize="1" noEditPoints="1" noAdjustHandles="1" noChangeArrowheads="1" noChangeShapeType="1" noTextEdit="1"/>
              </p:cNvSpPr>
              <p:nvPr/>
            </p:nvSpPr>
            <p:spPr>
              <a:xfrm>
                <a:off x="7555065" y="3995678"/>
                <a:ext cx="3949479" cy="1074525"/>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2752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1000" fill="hold"/>
                                        <p:tgtEl>
                                          <p:spTgt spid="5"/>
                                        </p:tgtEl>
                                        <p:attrNameLst>
                                          <p:attrName>ppt_w</p:attrName>
                                        </p:attrNameLst>
                                      </p:cBhvr>
                                      <p:tavLst>
                                        <p:tav tm="0">
                                          <p:val>
                                            <p:fltVal val="0"/>
                                          </p:val>
                                        </p:tav>
                                        <p:tav tm="100000">
                                          <p:val>
                                            <p:strVal val="#ppt_w"/>
                                          </p:val>
                                        </p:tav>
                                      </p:tavLst>
                                    </p:anim>
                                    <p:anim calcmode="lin" valueType="num">
                                      <p:cBhvr>
                                        <p:cTn id="48" dur="1000" fill="hold"/>
                                        <p:tgtEl>
                                          <p:spTgt spid="5"/>
                                        </p:tgtEl>
                                        <p:attrNameLst>
                                          <p:attrName>ppt_h</p:attrName>
                                        </p:attrNameLst>
                                      </p:cBhvr>
                                      <p:tavLst>
                                        <p:tav tm="0">
                                          <p:val>
                                            <p:fltVal val="0"/>
                                          </p:val>
                                        </p:tav>
                                        <p:tav tm="100000">
                                          <p:val>
                                            <p:strVal val="#ppt_h"/>
                                          </p:val>
                                        </p:tav>
                                      </p:tavLst>
                                    </p:anim>
                                    <p:anim calcmode="lin" valueType="num">
                                      <p:cBhvr>
                                        <p:cTn id="49" dur="1000" fill="hold"/>
                                        <p:tgtEl>
                                          <p:spTgt spid="5"/>
                                        </p:tgtEl>
                                        <p:attrNameLst>
                                          <p:attrName>style.rotation</p:attrName>
                                        </p:attrNameLst>
                                      </p:cBhvr>
                                      <p:tavLst>
                                        <p:tav tm="0">
                                          <p:val>
                                            <p:fltVal val="90"/>
                                          </p:val>
                                        </p:tav>
                                        <p:tav tm="100000">
                                          <p:val>
                                            <p:fltVal val="0"/>
                                          </p:val>
                                        </p:tav>
                                      </p:tavLst>
                                    </p:anim>
                                    <p:animEffect transition="in" filter="fade">
                                      <p:cBhvr>
                                        <p:cTn id="5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4" grpId="0"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La ley de gravitación universal</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752528" y="2927519"/>
            <a:ext cx="10984770" cy="1938992"/>
          </a:xfrm>
          <a:prstGeom prst="rect">
            <a:avLst/>
          </a:prstGeom>
          <a:noFill/>
        </p:spPr>
        <p:txBody>
          <a:bodyPr wrap="square" rtlCol="0">
            <a:spAutoFit/>
          </a:bodyPr>
          <a:lstStyle/>
          <a:p>
            <a:r>
              <a:rPr lang="es-MX" sz="4000" dirty="0">
                <a:solidFill>
                  <a:schemeClr val="tx2"/>
                </a:solidFill>
              </a:rPr>
              <a:t>Newton publicó en su Ley de Gravitación Universal que la acción gravitatoria está en función de la masa de los objetos y la distancia entre ellos.</a:t>
            </a:r>
          </a:p>
        </p:txBody>
      </p:sp>
    </p:spTree>
    <p:extLst>
      <p:ext uri="{BB962C8B-B14F-4D97-AF65-F5344CB8AC3E}">
        <p14:creationId xmlns:p14="http://schemas.microsoft.com/office/powerpoint/2010/main" val="107641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La ley de gravitación universal</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2554545"/>
          </a:xfrm>
          <a:prstGeom prst="rect">
            <a:avLst/>
          </a:prstGeom>
          <a:noFill/>
        </p:spPr>
        <p:txBody>
          <a:bodyPr wrap="square" rtlCol="0">
            <a:spAutoFit/>
          </a:bodyPr>
          <a:lstStyle/>
          <a:p>
            <a:r>
              <a:rPr lang="es-MX" sz="4000" dirty="0">
                <a:solidFill>
                  <a:schemeClr val="tx2"/>
                </a:solidFill>
              </a:rPr>
              <a:t>A mayor masa de un objeto mayor la fuerza de atracción con los objetos; la fuerza gravitatoria será mayor a medida que disminuya la distancia entre ellos.</a:t>
            </a:r>
          </a:p>
        </p:txBody>
      </p:sp>
    </p:spTree>
    <p:extLst>
      <p:ext uri="{BB962C8B-B14F-4D97-AF65-F5344CB8AC3E}">
        <p14:creationId xmlns:p14="http://schemas.microsoft.com/office/powerpoint/2010/main" val="17299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Variación inversa de la distancia</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2554545"/>
          </a:xfrm>
          <a:prstGeom prst="rect">
            <a:avLst/>
          </a:prstGeom>
          <a:noFill/>
        </p:spPr>
        <p:txBody>
          <a:bodyPr wrap="square" rtlCol="0">
            <a:spAutoFit/>
          </a:bodyPr>
          <a:lstStyle/>
          <a:p>
            <a:r>
              <a:rPr lang="es-MX" sz="4000" dirty="0">
                <a:solidFill>
                  <a:schemeClr val="tx2"/>
                </a:solidFill>
              </a:rPr>
              <a:t>Aprovechando lo que conocemos de la geometría, sabemos que una función que involucre el inverso de una variable, digamos x, la gráfica del inverso de esta función es:</a:t>
            </a:r>
          </a:p>
        </p:txBody>
      </p:sp>
    </p:spTree>
    <p:extLst>
      <p:ext uri="{BB962C8B-B14F-4D97-AF65-F5344CB8AC3E}">
        <p14:creationId xmlns:p14="http://schemas.microsoft.com/office/powerpoint/2010/main" val="395491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Variación inversa</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2674722" cy="1938992"/>
          </a:xfrm>
          <a:prstGeom prst="rect">
            <a:avLst/>
          </a:prstGeom>
          <a:noFill/>
        </p:spPr>
        <p:txBody>
          <a:bodyPr wrap="square" rtlCol="0">
            <a:spAutoFit/>
          </a:bodyPr>
          <a:lstStyle/>
          <a:p>
            <a:pPr algn="ctr"/>
            <a:r>
              <a:rPr lang="es-MX" sz="4000" dirty="0">
                <a:solidFill>
                  <a:schemeClr val="tx2"/>
                </a:solidFill>
              </a:rPr>
              <a:t>Hipérbola de dos ramas</a:t>
            </a:r>
          </a:p>
        </p:txBody>
      </p:sp>
      <p:pic>
        <p:nvPicPr>
          <p:cNvPr id="6" name="Imagen 5" descr="Diagrama&#10;&#10;Descripción generada automáticamente con confianza media">
            <a:extLst>
              <a:ext uri="{FF2B5EF4-FFF2-40B4-BE49-F238E27FC236}">
                <a16:creationId xmlns:a16="http://schemas.microsoft.com/office/drawing/2014/main" id="{0A8B8A00-34F1-8B44-7167-9646895A4D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985" y="2176191"/>
            <a:ext cx="8116029" cy="4271737"/>
          </a:xfrm>
          <a:prstGeom prst="rect">
            <a:avLst/>
          </a:prstGeom>
        </p:spPr>
      </p:pic>
    </p:spTree>
    <p:extLst>
      <p:ext uri="{BB962C8B-B14F-4D97-AF65-F5344CB8AC3E}">
        <p14:creationId xmlns:p14="http://schemas.microsoft.com/office/powerpoint/2010/main" val="246687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Variación inversa del cuadrado</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2674722" cy="1938992"/>
          </a:xfrm>
          <a:prstGeom prst="rect">
            <a:avLst/>
          </a:prstGeom>
          <a:noFill/>
        </p:spPr>
        <p:txBody>
          <a:bodyPr wrap="square" rtlCol="0">
            <a:spAutoFit/>
          </a:bodyPr>
          <a:lstStyle/>
          <a:p>
            <a:pPr algn="ctr"/>
            <a:r>
              <a:rPr lang="es-MX" sz="4000" dirty="0">
                <a:solidFill>
                  <a:schemeClr val="tx2"/>
                </a:solidFill>
              </a:rPr>
              <a:t>Hipérbola de dos ramas</a:t>
            </a:r>
          </a:p>
        </p:txBody>
      </p:sp>
      <p:pic>
        <p:nvPicPr>
          <p:cNvPr id="4" name="Imagen 3" descr="Diagrama&#10;&#10;Descripción generada automáticamente">
            <a:extLst>
              <a:ext uri="{FF2B5EF4-FFF2-40B4-BE49-F238E27FC236}">
                <a16:creationId xmlns:a16="http://schemas.microsoft.com/office/drawing/2014/main" id="{3513F593-4AF5-BFDA-795D-67653CD8D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178" y="2055322"/>
            <a:ext cx="8519366" cy="4484026"/>
          </a:xfrm>
          <a:prstGeom prst="rect">
            <a:avLst/>
          </a:prstGeom>
        </p:spPr>
      </p:pic>
    </p:spTree>
    <p:extLst>
      <p:ext uri="{BB962C8B-B14F-4D97-AF65-F5344CB8AC3E}">
        <p14:creationId xmlns:p14="http://schemas.microsoft.com/office/powerpoint/2010/main" val="381166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Estimando la fuerza de atracción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938992"/>
          </a:xfrm>
          <a:prstGeom prst="rect">
            <a:avLst/>
          </a:prstGeom>
          <a:noFill/>
        </p:spPr>
        <p:txBody>
          <a:bodyPr wrap="square" rtlCol="0">
            <a:spAutoFit/>
          </a:bodyPr>
          <a:lstStyle/>
          <a:p>
            <a:r>
              <a:rPr lang="es-MX" sz="4000" b="1" dirty="0">
                <a:solidFill>
                  <a:srgbClr val="FF0000"/>
                </a:solidFill>
              </a:rPr>
              <a:t>Ejercicio: </a:t>
            </a:r>
            <a:r>
              <a:rPr lang="es-MX" sz="4000" dirty="0">
                <a:solidFill>
                  <a:schemeClr val="tx2"/>
                </a:solidFill>
              </a:rPr>
              <a:t>Calcula la fuerza gravitacional entre dos personas de 63 kg y 82 kg respectivamente, si se encuentran separadas 2 metros.</a:t>
            </a:r>
          </a:p>
        </p:txBody>
      </p:sp>
      <p:grpSp>
        <p:nvGrpSpPr>
          <p:cNvPr id="11" name="Grupo 10">
            <a:extLst>
              <a:ext uri="{FF2B5EF4-FFF2-40B4-BE49-F238E27FC236}">
                <a16:creationId xmlns:a16="http://schemas.microsoft.com/office/drawing/2014/main" id="{5EAD7F8E-12CF-07E1-000A-C1ABED7EE449}"/>
              </a:ext>
            </a:extLst>
          </p:cNvPr>
          <p:cNvGrpSpPr/>
          <p:nvPr/>
        </p:nvGrpSpPr>
        <p:grpSpPr>
          <a:xfrm>
            <a:off x="1228525" y="4415092"/>
            <a:ext cx="9336312" cy="2032836"/>
            <a:chOff x="1228525" y="4415092"/>
            <a:chExt cx="9336312" cy="2032836"/>
          </a:xfrm>
        </p:grpSpPr>
        <p:pic>
          <p:nvPicPr>
            <p:cNvPr id="4" name="Gráfico 3" descr="Perfil de hombre con relleno sólido">
              <a:extLst>
                <a:ext uri="{FF2B5EF4-FFF2-40B4-BE49-F238E27FC236}">
                  <a16:creationId xmlns:a16="http://schemas.microsoft.com/office/drawing/2014/main" id="{C7CFC0F5-3B6F-1268-836F-940C9E0815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525" y="4415092"/>
              <a:ext cx="2032836" cy="2032836"/>
            </a:xfrm>
            <a:prstGeom prst="rect">
              <a:avLst/>
            </a:prstGeom>
          </p:spPr>
        </p:pic>
        <p:pic>
          <p:nvPicPr>
            <p:cNvPr id="6" name="Gráfico 5" descr="Usuario con relleno sólido">
              <a:extLst>
                <a:ext uri="{FF2B5EF4-FFF2-40B4-BE49-F238E27FC236}">
                  <a16:creationId xmlns:a16="http://schemas.microsoft.com/office/drawing/2014/main" id="{EF8E3A21-182A-1A4E-B325-8AE53538E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2001" y="4415092"/>
              <a:ext cx="2032836" cy="2032836"/>
            </a:xfrm>
            <a:prstGeom prst="rect">
              <a:avLst/>
            </a:prstGeom>
          </p:spPr>
        </p:pic>
        <p:cxnSp>
          <p:nvCxnSpPr>
            <p:cNvPr id="8" name="Conector recto de flecha 7">
              <a:extLst>
                <a:ext uri="{FF2B5EF4-FFF2-40B4-BE49-F238E27FC236}">
                  <a16:creationId xmlns:a16="http://schemas.microsoft.com/office/drawing/2014/main" id="{B28160EE-C771-5731-338F-F9DFD7680A6F}"/>
                </a:ext>
              </a:extLst>
            </p:cNvPr>
            <p:cNvCxnSpPr>
              <a:cxnSpLocks/>
            </p:cNvCxnSpPr>
            <p:nvPr/>
          </p:nvCxnSpPr>
          <p:spPr>
            <a:xfrm>
              <a:off x="2982351" y="5950634"/>
              <a:ext cx="5866227" cy="0"/>
            </a:xfrm>
            <a:prstGeom prst="straightConnector1">
              <a:avLst/>
            </a:prstGeom>
            <a:ln w="57150">
              <a:headEnd type="triangle"/>
              <a:tailEnd type="triangle"/>
            </a:ln>
          </p:spPr>
          <p:style>
            <a:lnRef idx="3">
              <a:schemeClr val="accent3"/>
            </a:lnRef>
            <a:fillRef idx="0">
              <a:schemeClr val="accent3"/>
            </a:fillRef>
            <a:effectRef idx="2">
              <a:schemeClr val="accent3"/>
            </a:effectRef>
            <a:fontRef idx="minor">
              <a:schemeClr val="tx1"/>
            </a:fontRef>
          </p:style>
        </p:cxnSp>
        <p:sp>
          <p:nvSpPr>
            <p:cNvPr id="10" name="CuadroTexto 9">
              <a:extLst>
                <a:ext uri="{FF2B5EF4-FFF2-40B4-BE49-F238E27FC236}">
                  <a16:creationId xmlns:a16="http://schemas.microsoft.com/office/drawing/2014/main" id="{1D1C0E3F-D837-11B3-BD18-14C82D6D0014}"/>
                </a:ext>
              </a:extLst>
            </p:cNvPr>
            <p:cNvSpPr txBox="1"/>
            <p:nvPr/>
          </p:nvSpPr>
          <p:spPr>
            <a:xfrm>
              <a:off x="4994031" y="5275385"/>
              <a:ext cx="1849865" cy="646331"/>
            </a:xfrm>
            <a:prstGeom prst="rect">
              <a:avLst/>
            </a:prstGeom>
            <a:noFill/>
          </p:spPr>
          <p:txBody>
            <a:bodyPr wrap="none" rtlCol="0">
              <a:spAutoFit/>
            </a:bodyPr>
            <a:lstStyle/>
            <a:p>
              <a:r>
                <a:rPr lang="es-MX" sz="3600" dirty="0">
                  <a:solidFill>
                    <a:schemeClr val="tx2"/>
                  </a:solidFill>
                </a:rPr>
                <a:t>8 metros</a:t>
              </a:r>
            </a:p>
          </p:txBody>
        </p:sp>
      </p:grpSp>
    </p:spTree>
    <p:extLst>
      <p:ext uri="{BB962C8B-B14F-4D97-AF65-F5344CB8AC3E}">
        <p14:creationId xmlns:p14="http://schemas.microsoft.com/office/powerpoint/2010/main" val="1149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Estimando la fuerza de atracción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2702858" cy="2554545"/>
          </a:xfrm>
          <a:prstGeom prst="rect">
            <a:avLst/>
          </a:prstGeom>
          <a:noFill/>
        </p:spPr>
        <p:txBody>
          <a:bodyPr wrap="square" rtlCol="0">
            <a:spAutoFit/>
          </a:bodyPr>
          <a:lstStyle/>
          <a:p>
            <a:r>
              <a:rPr lang="es-MX" sz="4000" b="1" dirty="0">
                <a:solidFill>
                  <a:srgbClr val="FF0000"/>
                </a:solidFill>
              </a:rPr>
              <a:t>Datos: </a:t>
            </a:r>
          </a:p>
          <a:p>
            <a:r>
              <a:rPr lang="es-MX" sz="4000" dirty="0">
                <a:solidFill>
                  <a:schemeClr val="tx2"/>
                </a:solidFill>
              </a:rPr>
              <a:t>m</a:t>
            </a:r>
            <a:r>
              <a:rPr lang="es-MX" sz="4000" baseline="-25000" dirty="0">
                <a:solidFill>
                  <a:schemeClr val="tx2"/>
                </a:solidFill>
              </a:rPr>
              <a:t>1</a:t>
            </a:r>
            <a:r>
              <a:rPr lang="es-MX" sz="4000" dirty="0">
                <a:solidFill>
                  <a:schemeClr val="tx2"/>
                </a:solidFill>
              </a:rPr>
              <a:t> = 63 kg</a:t>
            </a:r>
          </a:p>
          <a:p>
            <a:r>
              <a:rPr lang="es-MX" sz="4000" dirty="0">
                <a:solidFill>
                  <a:schemeClr val="tx2"/>
                </a:solidFill>
              </a:rPr>
              <a:t>m</a:t>
            </a:r>
            <a:r>
              <a:rPr lang="es-MX" sz="4000" baseline="-25000" dirty="0">
                <a:solidFill>
                  <a:schemeClr val="tx2"/>
                </a:solidFill>
              </a:rPr>
              <a:t>2</a:t>
            </a:r>
            <a:r>
              <a:rPr lang="es-MX" sz="4000" dirty="0">
                <a:solidFill>
                  <a:schemeClr val="tx2"/>
                </a:solidFill>
              </a:rPr>
              <a:t> = 82 kg</a:t>
            </a:r>
          </a:p>
          <a:p>
            <a:r>
              <a:rPr lang="es-MX" sz="4000" dirty="0">
                <a:solidFill>
                  <a:schemeClr val="tx2"/>
                </a:solidFill>
              </a:rPr>
              <a:t>r = 2 m</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FEBA5AE-7453-031C-FE15-06A3FEEF22BC}"/>
                  </a:ext>
                </a:extLst>
              </p:cNvPr>
              <p:cNvSpPr txBox="1"/>
              <p:nvPr/>
            </p:nvSpPr>
            <p:spPr>
              <a:xfrm>
                <a:off x="687456" y="4548553"/>
                <a:ext cx="4399474" cy="1208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𝐺</m:t>
                      </m:r>
                      <m:r>
                        <a:rPr lang="es-MX" sz="3600" b="0" i="1" smtClean="0">
                          <a:solidFill>
                            <a:schemeClr val="tx2"/>
                          </a:solidFill>
                          <a:latin typeface="Cambria Math" panose="02040503050406030204" pitchFamily="18" charset="0"/>
                        </a:rPr>
                        <m:t>=6.67</m:t>
                      </m:r>
                      <m:r>
                        <m:rPr>
                          <m:nor/>
                        </m:rPr>
                        <a:rPr lang="es-MX" sz="3600" b="0" i="0" smtClean="0">
                          <a:solidFill>
                            <a:schemeClr val="tx2"/>
                          </a:solidFill>
                          <a:latin typeface="Cambria Math" panose="02040503050406030204" pitchFamily="18" charset="0"/>
                        </a:rPr>
                        <m:t>x</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10</m:t>
                          </m:r>
                        </m:e>
                        <m:sup>
                          <m:r>
                            <a:rPr lang="es-MX" sz="3600" b="0" i="1" smtClean="0">
                              <a:solidFill>
                                <a:schemeClr val="tx2"/>
                              </a:solidFill>
                              <a:latin typeface="Cambria Math" panose="02040503050406030204" pitchFamily="18" charset="0"/>
                            </a:rPr>
                            <m:t>−11</m:t>
                          </m:r>
                        </m:sup>
                      </m:sSup>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𝑁</m:t>
                          </m:r>
                          <m:r>
                            <a:rPr lang="es-MX" sz="3600" b="0" i="1"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2</m:t>
                              </m:r>
                            </m:sup>
                          </m:sSup>
                        </m:num>
                        <m:den>
                          <m:sSup>
                            <m:sSupPr>
                              <m:ctrlPr>
                                <a:rPr lang="es-MX" sz="3600" b="0" i="1" smtClean="0">
                                  <a:solidFill>
                                    <a:schemeClr val="tx2"/>
                                  </a:solidFill>
                                  <a:latin typeface="Cambria Math" panose="02040503050406030204" pitchFamily="18" charset="0"/>
                                </a:rPr>
                              </m:ctrlPr>
                            </m:sSupPr>
                            <m:e>
                              <m:r>
                                <m:rPr>
                                  <m:nor/>
                                </m:rPr>
                                <a:rPr lang="es-MX" sz="3600" b="0" i="0" smtClean="0">
                                  <a:solidFill>
                                    <a:schemeClr val="tx2"/>
                                  </a:solidFill>
                                  <a:latin typeface="Cambria Math" panose="02040503050406030204" pitchFamily="18" charset="0"/>
                                </a:rPr>
                                <m:t>kg</m:t>
                              </m:r>
                            </m:e>
                            <m:sup>
                              <m:r>
                                <a:rPr lang="es-MX" sz="3600" b="0" i="1" smtClean="0">
                                  <a:solidFill>
                                    <a:schemeClr val="tx2"/>
                                  </a:solidFill>
                                  <a:latin typeface="Cambria Math" panose="02040503050406030204" pitchFamily="18" charset="0"/>
                                </a:rPr>
                                <m:t>2</m:t>
                              </m:r>
                            </m:sup>
                          </m:sSup>
                        </m:den>
                      </m:f>
                    </m:oMath>
                  </m:oMathPara>
                </a14:m>
                <a:endParaRPr lang="es-MX" sz="3600" dirty="0">
                  <a:solidFill>
                    <a:schemeClr val="tx2"/>
                  </a:solidFill>
                </a:endParaRPr>
              </a:p>
            </p:txBody>
          </p:sp>
        </mc:Choice>
        <mc:Fallback xmlns="">
          <p:sp>
            <p:nvSpPr>
              <p:cNvPr id="2" name="CuadroTexto 1">
                <a:extLst>
                  <a:ext uri="{FF2B5EF4-FFF2-40B4-BE49-F238E27FC236}">
                    <a16:creationId xmlns:a16="http://schemas.microsoft.com/office/drawing/2014/main" id="{2FEBA5AE-7453-031C-FE15-06A3FEEF22BC}"/>
                  </a:ext>
                </a:extLst>
              </p:cNvPr>
              <p:cNvSpPr txBox="1">
                <a:spLocks noRot="1" noChangeAspect="1" noMove="1" noResize="1" noEditPoints="1" noAdjustHandles="1" noChangeArrowheads="1" noChangeShapeType="1" noTextEdit="1"/>
              </p:cNvSpPr>
              <p:nvPr/>
            </p:nvSpPr>
            <p:spPr>
              <a:xfrm>
                <a:off x="687456" y="4548553"/>
                <a:ext cx="4399474" cy="1208729"/>
              </a:xfrm>
              <a:prstGeom prst="rect">
                <a:avLst/>
              </a:prstGeom>
              <a:blipFill>
                <a:blip r:embed="rId3"/>
                <a:stretch>
                  <a:fillRect/>
                </a:stretch>
              </a:blipFill>
            </p:spPr>
            <p:txBody>
              <a:bodyPr/>
              <a:lstStyle/>
              <a:p>
                <a:r>
                  <a:rPr lang="es-MX">
                    <a:noFill/>
                  </a:rPr>
                  <a:t> </a:t>
                </a:r>
              </a:p>
            </p:txBody>
          </p:sp>
        </mc:Fallback>
      </mc:AlternateContent>
      <p:sp>
        <p:nvSpPr>
          <p:cNvPr id="5" name="CuadroTexto 4">
            <a:extLst>
              <a:ext uri="{FF2B5EF4-FFF2-40B4-BE49-F238E27FC236}">
                <a16:creationId xmlns:a16="http://schemas.microsoft.com/office/drawing/2014/main" id="{C6C07761-6B92-C63A-64F8-6434AAE283C7}"/>
              </a:ext>
            </a:extLst>
          </p:cNvPr>
          <p:cNvSpPr txBox="1"/>
          <p:nvPr/>
        </p:nvSpPr>
        <p:spPr>
          <a:xfrm>
            <a:off x="7201684" y="2692662"/>
            <a:ext cx="2702858" cy="707886"/>
          </a:xfrm>
          <a:prstGeom prst="rect">
            <a:avLst/>
          </a:prstGeom>
          <a:noFill/>
        </p:spPr>
        <p:txBody>
          <a:bodyPr wrap="square" rtlCol="0">
            <a:spAutoFit/>
          </a:bodyPr>
          <a:lstStyle/>
          <a:p>
            <a:r>
              <a:rPr lang="es-MX" sz="4000" b="1" dirty="0">
                <a:solidFill>
                  <a:srgbClr val="FF0000"/>
                </a:solidFill>
              </a:rPr>
              <a:t>Expresión: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346B23E-8390-E4A1-A522-BEA1C13E07E1}"/>
                  </a:ext>
                </a:extLst>
              </p:cNvPr>
              <p:cNvSpPr txBox="1"/>
              <p:nvPr/>
            </p:nvSpPr>
            <p:spPr>
              <a:xfrm>
                <a:off x="6709242" y="3811395"/>
                <a:ext cx="3095143" cy="1050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𝐺</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1</m:t>
                              </m:r>
                            </m:sub>
                          </m:sSub>
                          <m:r>
                            <a:rPr lang="es-MX" sz="4000" b="0" i="1" smtClean="0">
                              <a:solidFill>
                                <a:schemeClr val="tx2"/>
                              </a:solidFill>
                              <a:latin typeface="Cambria Math" panose="02040503050406030204" pitchFamily="18" charset="0"/>
                            </a:rPr>
                            <m:t> </m:t>
                          </m:r>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2</m:t>
                              </m:r>
                            </m:sub>
                          </m:sSub>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𝑟</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0346B23E-8390-E4A1-A522-BEA1C13E07E1}"/>
                  </a:ext>
                </a:extLst>
              </p:cNvPr>
              <p:cNvSpPr txBox="1">
                <a:spLocks noRot="1" noChangeAspect="1" noMove="1" noResize="1" noEditPoints="1" noAdjustHandles="1" noChangeArrowheads="1" noChangeShapeType="1" noTextEdit="1"/>
              </p:cNvSpPr>
              <p:nvPr/>
            </p:nvSpPr>
            <p:spPr>
              <a:xfrm>
                <a:off x="6709242" y="3811395"/>
                <a:ext cx="3095143" cy="1050288"/>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9013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 calcmode="lin" valueType="num">
                                      <p:cBhvr additive="base">
                                        <p:cTn id="3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5"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fontScale="90000"/>
          </a:bodyPr>
          <a:lstStyle/>
          <a:p>
            <a:pPr rtl="0"/>
            <a:r>
              <a:rPr lang="es-MX" sz="4800" dirty="0">
                <a:solidFill>
                  <a:schemeClr val="bg2"/>
                </a:solidFill>
              </a:rPr>
              <a:t>Extendiendo el estudio del movimiento</a:t>
            </a:r>
          </a:p>
        </p:txBody>
      </p:sp>
      <p:sp>
        <p:nvSpPr>
          <p:cNvPr id="14" name="Marcador de contenido 2"/>
          <p:cNvSpPr>
            <a:spLocks noGrp="1"/>
          </p:cNvSpPr>
          <p:nvPr>
            <p:ph idx="1"/>
          </p:nvPr>
        </p:nvSpPr>
        <p:spPr>
          <a:xfrm>
            <a:off x="1097280" y="2261087"/>
            <a:ext cx="5978769" cy="3986213"/>
          </a:xfrm>
        </p:spPr>
        <p:txBody>
          <a:bodyPr rtlCol="0">
            <a:noAutofit/>
          </a:bodyPr>
          <a:lstStyle/>
          <a:p>
            <a:pPr marL="0" indent="0" rtl="0">
              <a:buNone/>
            </a:pPr>
            <a:r>
              <a:rPr lang="es-MX" sz="4000" dirty="0">
                <a:solidFill>
                  <a:schemeClr val="tx2"/>
                </a:solidFill>
              </a:rPr>
              <a:t>Estos principios se establecieron en sólo tres leyes que fueron claramente enunciadas por Sir Isaac Newton.</a:t>
            </a:r>
          </a:p>
        </p:txBody>
      </p:sp>
      <p:pic>
        <p:nvPicPr>
          <p:cNvPr id="3" name="Imagen 2" descr="Un dibujo de una persona&#10;&#10;Descripción generada automáticamente con confianza media">
            <a:extLst>
              <a:ext uri="{FF2B5EF4-FFF2-40B4-BE49-F238E27FC236}">
                <a16:creationId xmlns:a16="http://schemas.microsoft.com/office/drawing/2014/main" id="{F9F1AE17-1136-934D-8374-93E5BE463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658" y="2610232"/>
            <a:ext cx="4000500" cy="3781425"/>
          </a:xfrm>
          <a:prstGeom prst="rect">
            <a:avLst/>
          </a:prstGeom>
        </p:spPr>
      </p:pic>
    </p:spTree>
    <p:extLst>
      <p:ext uri="{BB962C8B-B14F-4D97-AF65-F5344CB8AC3E}">
        <p14:creationId xmlns:p14="http://schemas.microsoft.com/office/powerpoint/2010/main" val="268658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Estimando la fuerza de atracción</a:t>
            </a:r>
          </a:p>
        </p:txBody>
      </p:sp>
      <p:sp>
        <p:nvSpPr>
          <p:cNvPr id="9" name="CuadroTexto 8">
            <a:extLst>
              <a:ext uri="{FF2B5EF4-FFF2-40B4-BE49-F238E27FC236}">
                <a16:creationId xmlns:a16="http://schemas.microsoft.com/office/drawing/2014/main" id="{F1C9A7CC-E99A-9FF6-AE4B-D740363197CB}"/>
              </a:ext>
            </a:extLst>
          </p:cNvPr>
          <p:cNvSpPr txBox="1"/>
          <p:nvPr/>
        </p:nvSpPr>
        <p:spPr>
          <a:xfrm>
            <a:off x="752528" y="2353745"/>
            <a:ext cx="2702858" cy="707886"/>
          </a:xfrm>
          <a:prstGeom prst="rect">
            <a:avLst/>
          </a:prstGeom>
          <a:noFill/>
        </p:spPr>
        <p:txBody>
          <a:bodyPr wrap="square" rtlCol="0">
            <a:spAutoFit/>
          </a:bodyPr>
          <a:lstStyle/>
          <a:p>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69FC20FC-8F41-BC6D-6738-7DFC2E8AC3B6}"/>
                  </a:ext>
                </a:extLst>
              </p:cNvPr>
              <p:cNvSpPr txBox="1"/>
              <p:nvPr/>
            </p:nvSpPr>
            <p:spPr>
              <a:xfrm>
                <a:off x="924263" y="3429000"/>
                <a:ext cx="8779134" cy="1255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𝐹</m:t>
                      </m:r>
                      <m:r>
                        <a:rPr lang="es-MX" sz="3600" b="0" i="1" smtClean="0">
                          <a:solidFill>
                            <a:schemeClr val="tx2"/>
                          </a:solidFill>
                          <a:latin typeface="Cambria Math" panose="02040503050406030204" pitchFamily="18" charset="0"/>
                        </a:rPr>
                        <m:t>=</m:t>
                      </m:r>
                      <m:d>
                        <m:dPr>
                          <m:ctrlPr>
                            <a:rPr lang="es-MX" sz="3600" b="0" i="1" smtClean="0">
                              <a:solidFill>
                                <a:schemeClr val="tx2"/>
                              </a:solidFill>
                              <a:latin typeface="Cambria Math" panose="02040503050406030204" pitchFamily="18" charset="0"/>
                            </a:rPr>
                          </m:ctrlPr>
                        </m:dPr>
                        <m:e>
                          <m:r>
                            <a:rPr lang="es-MX" sz="3600" i="1">
                              <a:solidFill>
                                <a:schemeClr val="tx2"/>
                              </a:solidFill>
                              <a:latin typeface="Cambria Math" panose="02040503050406030204" pitchFamily="18" charset="0"/>
                            </a:rPr>
                            <m:t>6.67</m:t>
                          </m:r>
                          <m:r>
                            <m:rPr>
                              <m:nor/>
                            </m:rPr>
                            <a:rPr lang="es-MX" sz="3600" b="0" i="0" smtClean="0">
                              <a:solidFill>
                                <a:schemeClr val="tx2"/>
                              </a:solidFill>
                              <a:latin typeface="Cambria Math" panose="02040503050406030204" pitchFamily="18" charset="0"/>
                            </a:rPr>
                            <m:t> </m:t>
                          </m:r>
                          <m:r>
                            <m:rPr>
                              <m:nor/>
                            </m:rPr>
                            <a:rPr lang="es-MX" sz="3600">
                              <a:solidFill>
                                <a:schemeClr val="tx2"/>
                              </a:solidFill>
                              <a:latin typeface="Cambria Math" panose="02040503050406030204" pitchFamily="18" charset="0"/>
                            </a:rPr>
                            <m:t>x</m:t>
                          </m:r>
                          <m:r>
                            <m:rPr>
                              <m:nor/>
                            </m:rPr>
                            <a:rPr lang="es-MX" sz="3600" b="0" i="0" smtClean="0">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−11</m:t>
                              </m:r>
                            </m:sup>
                          </m:sSup>
                          <m:f>
                            <m:fPr>
                              <m:ctrlPr>
                                <a:rPr lang="es-MX" sz="3600" i="1">
                                  <a:solidFill>
                                    <a:schemeClr val="tx2"/>
                                  </a:solidFill>
                                  <a:latin typeface="Cambria Math" panose="02040503050406030204" pitchFamily="18" charset="0"/>
                                </a:rPr>
                              </m:ctrlPr>
                            </m:fPr>
                            <m:num>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sup>
                              </m:sSup>
                            </m:num>
                            <m:den>
                              <m:sSup>
                                <m:sSupPr>
                                  <m:ctrlPr>
                                    <a:rPr lang="es-MX" sz="3600" i="1">
                                      <a:solidFill>
                                        <a:schemeClr val="tx2"/>
                                      </a:solidFill>
                                      <a:latin typeface="Cambria Math" panose="02040503050406030204" pitchFamily="18" charset="0"/>
                                    </a:rPr>
                                  </m:ctrlPr>
                                </m:sSupPr>
                                <m:e>
                                  <m:r>
                                    <m:rPr>
                                      <m:nor/>
                                    </m:rPr>
                                    <a:rPr lang="es-MX" sz="3600">
                                      <a:solidFill>
                                        <a:schemeClr val="tx2"/>
                                      </a:solidFill>
                                      <a:latin typeface="Cambria Math" panose="02040503050406030204" pitchFamily="18" charset="0"/>
                                    </a:rPr>
                                    <m:t>kg</m:t>
                                  </m:r>
                                </m:e>
                                <m:sup>
                                  <m:r>
                                    <a:rPr lang="es-MX" sz="3600" i="1">
                                      <a:solidFill>
                                        <a:schemeClr val="tx2"/>
                                      </a:solidFill>
                                      <a:latin typeface="Cambria Math" panose="02040503050406030204" pitchFamily="18" charset="0"/>
                                    </a:rPr>
                                    <m:t>2</m:t>
                                  </m:r>
                                </m:sup>
                              </m:sSup>
                            </m:den>
                          </m:f>
                          <m:r>
                            <m:rPr>
                              <m:nor/>
                            </m:rPr>
                            <a:rPr lang="es-MX" sz="3600" dirty="0">
                              <a:solidFill>
                                <a:schemeClr val="tx2"/>
                              </a:solidFill>
                            </a:rPr>
                            <m:t> </m:t>
                          </m:r>
                        </m:e>
                      </m:d>
                      <m:f>
                        <m:fPr>
                          <m:ctrlPr>
                            <a:rPr lang="es-MX" sz="3600" b="0" i="1" smtClean="0">
                              <a:solidFill>
                                <a:schemeClr val="tx2"/>
                              </a:solidFill>
                              <a:latin typeface="Cambria Math" panose="02040503050406030204" pitchFamily="18" charset="0"/>
                            </a:rPr>
                          </m:ctrlPr>
                        </m:fPr>
                        <m:num>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63 </m:t>
                              </m:r>
                              <m:r>
                                <m:rPr>
                                  <m:nor/>
                                </m:rPr>
                                <a:rPr lang="es-MX" sz="3600" b="0" i="0" smtClean="0">
                                  <a:solidFill>
                                    <a:schemeClr val="tx2"/>
                                  </a:solidFill>
                                  <a:latin typeface="Cambria Math" panose="02040503050406030204" pitchFamily="18" charset="0"/>
                                </a:rPr>
                                <m:t>kg</m:t>
                              </m:r>
                            </m:e>
                          </m:d>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82 </m:t>
                              </m:r>
                              <m:r>
                                <m:rPr>
                                  <m:nor/>
                                </m:rPr>
                                <a:rPr lang="es-MX" sz="3600" b="0" i="0" smtClean="0">
                                  <a:solidFill>
                                    <a:schemeClr val="tx2"/>
                                  </a:solidFill>
                                  <a:latin typeface="Cambria Math" panose="02040503050406030204" pitchFamily="18" charset="0"/>
                                </a:rPr>
                                <m:t>kg</m:t>
                              </m:r>
                            </m:e>
                          </m:d>
                        </m:num>
                        <m:den>
                          <m:sSup>
                            <m:sSupPr>
                              <m:ctrlPr>
                                <a:rPr lang="es-MX" sz="3600" b="0" i="1" smtClean="0">
                                  <a:solidFill>
                                    <a:schemeClr val="tx2"/>
                                  </a:solidFill>
                                  <a:latin typeface="Cambria Math" panose="02040503050406030204" pitchFamily="18" charset="0"/>
                                </a:rPr>
                              </m:ctrlPr>
                            </m:sSupPr>
                            <m:e>
                              <m:d>
                                <m:dPr>
                                  <m:ctrlPr>
                                    <a:rPr lang="es-MX" sz="3600" i="1">
                                      <a:solidFill>
                                        <a:schemeClr val="tx2"/>
                                      </a:solidFill>
                                      <a:latin typeface="Cambria Math" panose="02040503050406030204" pitchFamily="18" charset="0"/>
                                    </a:rPr>
                                  </m:ctrlPr>
                                </m:dPr>
                                <m:e>
                                  <m:r>
                                    <a:rPr lang="es-MX" sz="3600" i="1">
                                      <a:solidFill>
                                        <a:schemeClr val="tx2"/>
                                      </a:solidFill>
                                      <a:latin typeface="Cambria Math" panose="02040503050406030204" pitchFamily="18" charset="0"/>
                                    </a:rPr>
                                    <m:t>2 </m:t>
                                  </m:r>
                                  <m:r>
                                    <a:rPr lang="es-MX" sz="3600" i="1">
                                      <a:solidFill>
                                        <a:schemeClr val="tx2"/>
                                      </a:solidFill>
                                      <a:latin typeface="Cambria Math" panose="02040503050406030204" pitchFamily="18" charset="0"/>
                                    </a:rPr>
                                    <m:t>𝑚</m:t>
                                  </m:r>
                                </m:e>
                              </m:d>
                            </m:e>
                            <m:sup>
                              <m:r>
                                <a:rPr lang="es-MX" sz="3600" b="0" i="1" smtClean="0">
                                  <a:solidFill>
                                    <a:schemeClr val="tx2"/>
                                  </a:solidFill>
                                  <a:latin typeface="Cambria Math" panose="02040503050406030204" pitchFamily="18" charset="0"/>
                                </a:rPr>
                                <m:t>2</m:t>
                              </m:r>
                            </m:sup>
                          </m:sSup>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12" name="CuadroTexto 11">
                <a:extLst>
                  <a:ext uri="{FF2B5EF4-FFF2-40B4-BE49-F238E27FC236}">
                    <a16:creationId xmlns:a16="http://schemas.microsoft.com/office/drawing/2014/main" id="{69FC20FC-8F41-BC6D-6738-7DFC2E8AC3B6}"/>
                  </a:ext>
                </a:extLst>
              </p:cNvPr>
              <p:cNvSpPr txBox="1">
                <a:spLocks noRot="1" noChangeAspect="1" noMove="1" noResize="1" noEditPoints="1" noAdjustHandles="1" noChangeArrowheads="1" noChangeShapeType="1" noTextEdit="1"/>
              </p:cNvSpPr>
              <p:nvPr/>
            </p:nvSpPr>
            <p:spPr>
              <a:xfrm>
                <a:off x="924263" y="3429000"/>
                <a:ext cx="8779134" cy="1255921"/>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B883D21-9166-7823-AB20-F5EE10CBFFD8}"/>
                  </a:ext>
                </a:extLst>
              </p:cNvPr>
              <p:cNvSpPr txBox="1"/>
              <p:nvPr/>
            </p:nvSpPr>
            <p:spPr>
              <a:xfrm>
                <a:off x="924263" y="4875627"/>
                <a:ext cx="5772927" cy="1208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𝐹</m:t>
                      </m:r>
                      <m:r>
                        <a:rPr lang="es-MX" sz="3600" b="0" i="1" smtClean="0">
                          <a:solidFill>
                            <a:schemeClr val="tx2"/>
                          </a:solidFill>
                          <a:latin typeface="Cambria Math" panose="02040503050406030204" pitchFamily="18" charset="0"/>
                        </a:rPr>
                        <m:t>=8.61</m:t>
                      </m:r>
                      <m:r>
                        <m:rPr>
                          <m:nor/>
                        </m:rPr>
                        <a:rPr lang="es-MX" sz="3600" b="0" i="0" smtClean="0">
                          <a:solidFill>
                            <a:schemeClr val="tx2"/>
                          </a:solidFill>
                          <a:latin typeface="Cambria Math" panose="02040503050406030204" pitchFamily="18" charset="0"/>
                        </a:rPr>
                        <m:t> </m:t>
                      </m:r>
                      <m:r>
                        <m:rPr>
                          <m:nor/>
                        </m:rPr>
                        <a:rPr lang="es-MX" sz="3600">
                          <a:solidFill>
                            <a:schemeClr val="tx2"/>
                          </a:solidFill>
                          <a:latin typeface="Cambria Math" panose="02040503050406030204" pitchFamily="18" charset="0"/>
                        </a:rPr>
                        <m:t>x</m:t>
                      </m:r>
                      <m:r>
                        <m:rPr>
                          <m:nor/>
                        </m:rPr>
                        <a:rPr lang="es-MX" sz="3600" b="0" i="0" smtClean="0">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8</m:t>
                          </m:r>
                        </m:sup>
                      </m:sSup>
                      <m:r>
                        <a:rPr lang="es-MX" sz="3600" b="0" i="1" smtClean="0">
                          <a:solidFill>
                            <a:schemeClr val="tx2"/>
                          </a:solidFill>
                          <a:latin typeface="Cambria Math" panose="02040503050406030204" pitchFamily="18" charset="0"/>
                        </a:rPr>
                        <m:t> </m:t>
                      </m:r>
                      <m:f>
                        <m:fPr>
                          <m:ctrlPr>
                            <a:rPr lang="es-MX" sz="360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𝑁</m:t>
                          </m:r>
                          <m:r>
                            <a:rPr lang="es-MX" sz="3600" b="0" i="1"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m:rPr>
                                  <m:nor/>
                                </m:rPr>
                                <a:rPr lang="es-MX" sz="3600" b="0" i="0" smtClean="0">
                                  <a:solidFill>
                                    <a:schemeClr val="tx2"/>
                                  </a:solidFill>
                                  <a:latin typeface="Cambria Math" panose="02040503050406030204" pitchFamily="18" charset="0"/>
                                </a:rPr>
                                <m:t>kg</m:t>
                              </m:r>
                            </m:e>
                            <m:sup>
                              <m:r>
                                <a:rPr lang="es-MX" sz="3600" b="0" i="1" smtClean="0">
                                  <a:solidFill>
                                    <a:schemeClr val="tx2"/>
                                  </a:solidFill>
                                  <a:latin typeface="Cambria Math" panose="02040503050406030204" pitchFamily="18" charset="0"/>
                                </a:rPr>
                                <m:t>2</m:t>
                              </m:r>
                            </m:sup>
                          </m:sSup>
                          <m:r>
                            <a:rPr lang="es-MX" sz="3600" b="0" i="1"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2</m:t>
                              </m:r>
                            </m:sup>
                          </m:sSup>
                        </m:num>
                        <m:den>
                          <m:sSup>
                            <m:sSupPr>
                              <m:ctrlPr>
                                <a:rPr lang="es-MX" sz="3600" i="1" smtClean="0">
                                  <a:solidFill>
                                    <a:schemeClr val="tx2"/>
                                  </a:solidFill>
                                  <a:latin typeface="Cambria Math" panose="02040503050406030204" pitchFamily="18" charset="0"/>
                                </a:rPr>
                              </m:ctrlPr>
                            </m:sSupPr>
                            <m:e>
                              <m:sSup>
                                <m:sSupPr>
                                  <m:ctrlPr>
                                    <a:rPr lang="es-MX" sz="3600" i="1" smtClean="0">
                                      <a:solidFill>
                                        <a:schemeClr val="tx2"/>
                                      </a:solidFill>
                                      <a:latin typeface="Cambria Math" panose="02040503050406030204" pitchFamily="18" charset="0"/>
                                    </a:rPr>
                                  </m:ctrlPr>
                                </m:sSupPr>
                                <m:e>
                                  <m:r>
                                    <m:rPr>
                                      <m:nor/>
                                    </m:rPr>
                                    <a:rPr lang="es-MX" sz="3600" b="0" i="0" smtClean="0">
                                      <a:solidFill>
                                        <a:schemeClr val="tx2"/>
                                      </a:solidFill>
                                      <a:latin typeface="Cambria Math" panose="02040503050406030204" pitchFamily="18" charset="0"/>
                                    </a:rPr>
                                    <m:t>kg</m:t>
                                  </m:r>
                                </m:e>
                                <m:sup>
                                  <m:r>
                                    <a:rPr lang="es-MX" sz="3600" b="0" i="1" smtClean="0">
                                      <a:solidFill>
                                        <a:schemeClr val="tx2"/>
                                      </a:solidFill>
                                      <a:latin typeface="Cambria Math" panose="02040503050406030204" pitchFamily="18" charset="0"/>
                                    </a:rPr>
                                    <m:t>2</m:t>
                                  </m:r>
                                </m:sup>
                              </m:sSup>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2</m:t>
                              </m:r>
                            </m:sup>
                          </m:sSup>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2B883D21-9166-7823-AB20-F5EE10CBFFD8}"/>
                  </a:ext>
                </a:extLst>
              </p:cNvPr>
              <p:cNvSpPr txBox="1">
                <a:spLocks noRot="1" noChangeAspect="1" noMove="1" noResize="1" noEditPoints="1" noAdjustHandles="1" noChangeArrowheads="1" noChangeShapeType="1" noTextEdit="1"/>
              </p:cNvSpPr>
              <p:nvPr/>
            </p:nvSpPr>
            <p:spPr>
              <a:xfrm>
                <a:off x="924263" y="4875627"/>
                <a:ext cx="5772927" cy="1208729"/>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72028E09-3A6E-B772-9297-B180FF36457B}"/>
                  </a:ext>
                </a:extLst>
              </p:cNvPr>
              <p:cNvSpPr txBox="1"/>
              <p:nvPr/>
            </p:nvSpPr>
            <p:spPr>
              <a:xfrm>
                <a:off x="6831245" y="5202992"/>
                <a:ext cx="2808461" cy="553998"/>
              </a:xfrm>
              <a:prstGeom prst="rect">
                <a:avLst/>
              </a:prstGeom>
              <a:noFill/>
            </p:spPr>
            <p:txBody>
              <a:bodyPr wrap="none" lIns="0" tIns="0" rIns="0" bIns="0" rtlCol="0">
                <a:spAutoFit/>
              </a:bodyPr>
              <a:lstStyle/>
              <a:p>
                <a14:m>
                  <m:oMath xmlns:m="http://schemas.openxmlformats.org/officeDocument/2006/math">
                    <m:r>
                      <a:rPr lang="es-MX" sz="3600" b="0" i="1" smtClean="0">
                        <a:solidFill>
                          <a:schemeClr val="tx2"/>
                        </a:solidFill>
                        <a:latin typeface="Cambria Math" panose="02040503050406030204" pitchFamily="18" charset="0"/>
                      </a:rPr>
                      <m:t>8</m:t>
                    </m:r>
                    <m:r>
                      <a:rPr lang="es-MX" sz="3600" i="1">
                        <a:solidFill>
                          <a:schemeClr val="tx2"/>
                        </a:solidFill>
                        <a:latin typeface="Cambria Math" panose="02040503050406030204" pitchFamily="18" charset="0"/>
                      </a:rPr>
                      <m:t>.6</m:t>
                    </m:r>
                    <m:r>
                      <a:rPr lang="es-MX" sz="3600" b="0" i="1" smtClean="0">
                        <a:solidFill>
                          <a:schemeClr val="tx2"/>
                        </a:solidFill>
                        <a:latin typeface="Cambria Math" panose="02040503050406030204" pitchFamily="18" charset="0"/>
                      </a:rPr>
                      <m:t>1</m:t>
                    </m:r>
                    <m:r>
                      <m:rPr>
                        <m:nor/>
                      </m:rPr>
                      <a:rPr lang="es-MX" sz="3600" b="0" i="0" smtClean="0">
                        <a:solidFill>
                          <a:schemeClr val="tx2"/>
                        </a:solidFill>
                        <a:latin typeface="Cambria Math" panose="02040503050406030204" pitchFamily="18" charset="0"/>
                      </a:rPr>
                      <m:t> </m:t>
                    </m:r>
                    <m:r>
                      <m:rPr>
                        <m:nor/>
                      </m:rPr>
                      <a:rPr lang="es-MX" sz="3600">
                        <a:solidFill>
                          <a:schemeClr val="tx2"/>
                        </a:solidFill>
                        <a:latin typeface="Cambria Math" panose="02040503050406030204" pitchFamily="18" charset="0"/>
                      </a:rPr>
                      <m:t>x</m:t>
                    </m:r>
                    <m:r>
                      <m:rPr>
                        <m:nor/>
                      </m:rPr>
                      <a:rPr lang="es-MX" sz="3600" b="0" i="0" smtClean="0">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8</m:t>
                        </m:r>
                      </m:sup>
                    </m:sSup>
                    <m:r>
                      <a:rPr lang="es-MX" sz="3600" b="0" i="1" smtClean="0">
                        <a:solidFill>
                          <a:schemeClr val="tx2"/>
                        </a:solidFill>
                        <a:latin typeface="Cambria Math" panose="02040503050406030204" pitchFamily="18" charset="0"/>
                      </a:rPr>
                      <m:t> </m:t>
                    </m:r>
                    <m:r>
                      <a:rPr lang="es-MX" sz="3600" b="0" i="1" smtClean="0">
                        <a:solidFill>
                          <a:schemeClr val="tx2"/>
                        </a:solidFill>
                        <a:latin typeface="Cambria Math" panose="02040503050406030204" pitchFamily="18" charset="0"/>
                      </a:rPr>
                      <m:t>𝑁</m:t>
                    </m:r>
                  </m:oMath>
                </a14:m>
                <a:r>
                  <a:rPr lang="es-MX" sz="3600" dirty="0">
                    <a:solidFill>
                      <a:schemeClr val="tx2"/>
                    </a:solidFill>
                  </a:rPr>
                  <a:t> </a:t>
                </a:r>
              </a:p>
            </p:txBody>
          </p:sp>
        </mc:Choice>
        <mc:Fallback xmlns="">
          <p:sp>
            <p:nvSpPr>
              <p:cNvPr id="6" name="CuadroTexto 5">
                <a:extLst>
                  <a:ext uri="{FF2B5EF4-FFF2-40B4-BE49-F238E27FC236}">
                    <a16:creationId xmlns:a16="http://schemas.microsoft.com/office/drawing/2014/main" id="{72028E09-3A6E-B772-9297-B180FF36457B}"/>
                  </a:ext>
                </a:extLst>
              </p:cNvPr>
              <p:cNvSpPr txBox="1">
                <a:spLocks noRot="1" noChangeAspect="1" noMove="1" noResize="1" noEditPoints="1" noAdjustHandles="1" noChangeArrowheads="1" noChangeShapeType="1" noTextEdit="1"/>
              </p:cNvSpPr>
              <p:nvPr/>
            </p:nvSpPr>
            <p:spPr>
              <a:xfrm>
                <a:off x="6831245" y="5202992"/>
                <a:ext cx="2808461" cy="553998"/>
              </a:xfrm>
              <a:prstGeom prst="rect">
                <a:avLst/>
              </a:prstGeom>
              <a:blipFill>
                <a:blip r:embed="rId5"/>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27866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fltVal val="0"/>
                                          </p:val>
                                        </p:tav>
                                        <p:tav tm="100000">
                                          <p:val>
                                            <p:strVal val="#ppt_w"/>
                                          </p:val>
                                        </p:tav>
                                      </p:tavLst>
                                    </p:anim>
                                    <p:anim calcmode="lin" valueType="num">
                                      <p:cBhvr>
                                        <p:cTn id="22" dur="1000" fill="hold"/>
                                        <p:tgtEl>
                                          <p:spTgt spid="4"/>
                                        </p:tgtEl>
                                        <p:attrNameLst>
                                          <p:attrName>ppt_h</p:attrName>
                                        </p:attrNameLst>
                                      </p:cBhvr>
                                      <p:tavLst>
                                        <p:tav tm="0">
                                          <p:val>
                                            <p:fltVal val="0"/>
                                          </p:val>
                                        </p:tav>
                                        <p:tav tm="100000">
                                          <p:val>
                                            <p:strVal val="#ppt_h"/>
                                          </p:val>
                                        </p:tav>
                                      </p:tavLst>
                                    </p:anim>
                                    <p:anim calcmode="lin" valueType="num">
                                      <p:cBhvr>
                                        <p:cTn id="23" dur="1000" fill="hold"/>
                                        <p:tgtEl>
                                          <p:spTgt spid="4"/>
                                        </p:tgtEl>
                                        <p:attrNameLst>
                                          <p:attrName>style.rotation</p:attrName>
                                        </p:attrNameLst>
                                      </p:cBhvr>
                                      <p:tavLst>
                                        <p:tav tm="0">
                                          <p:val>
                                            <p:fltVal val="90"/>
                                          </p:val>
                                        </p:tav>
                                        <p:tav tm="100000">
                                          <p:val>
                                            <p:fltVal val="0"/>
                                          </p:val>
                                        </p:tav>
                                      </p:tavLst>
                                    </p:anim>
                                    <p:animEffect transition="in" filter="fade">
                                      <p:cBhvr>
                                        <p:cTn id="24" dur="1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90"/>
                                          </p:val>
                                        </p:tav>
                                        <p:tav tm="100000">
                                          <p:val>
                                            <p:fltVal val="0"/>
                                          </p:val>
                                        </p:tav>
                                      </p:tavLst>
                                    </p:anim>
                                    <p:animEffect transition="in" filter="fade">
                                      <p:cBhvr>
                                        <p:cTn id="3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4"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fontScale="90000"/>
          </a:bodyPr>
          <a:lstStyle/>
          <a:p>
            <a:pPr rtl="0"/>
            <a:r>
              <a:rPr lang="es-MX" sz="4800" dirty="0">
                <a:solidFill>
                  <a:schemeClr val="bg2"/>
                </a:solidFill>
              </a:rPr>
              <a:t>Estimando la masa a partir de la fuerza de atracción</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3170099"/>
          </a:xfrm>
          <a:prstGeom prst="rect">
            <a:avLst/>
          </a:prstGeom>
          <a:noFill/>
        </p:spPr>
        <p:txBody>
          <a:bodyPr wrap="square" rtlCol="0">
            <a:spAutoFit/>
          </a:bodyPr>
          <a:lstStyle/>
          <a:p>
            <a:r>
              <a:rPr lang="es-MX" sz="4000" b="1" dirty="0">
                <a:solidFill>
                  <a:srgbClr val="FF0000"/>
                </a:solidFill>
              </a:rPr>
              <a:t>Ejercicio: </a:t>
            </a:r>
            <a:r>
              <a:rPr lang="es-MX" sz="4000" dirty="0">
                <a:solidFill>
                  <a:schemeClr val="tx2"/>
                </a:solidFill>
              </a:rPr>
              <a:t>Un cuerpo de 20 kg (m</a:t>
            </a:r>
            <a:r>
              <a:rPr lang="es-MX" sz="4000" baseline="-25000" dirty="0">
                <a:solidFill>
                  <a:schemeClr val="tx2"/>
                </a:solidFill>
              </a:rPr>
              <a:t>1</a:t>
            </a:r>
            <a:r>
              <a:rPr lang="es-MX" sz="4000" dirty="0">
                <a:solidFill>
                  <a:schemeClr val="tx2"/>
                </a:solidFill>
              </a:rPr>
              <a:t>) se encuentra a 5 metros de otro cuerpo (m</a:t>
            </a:r>
            <a:r>
              <a:rPr lang="es-MX" sz="4000" baseline="-25000" dirty="0">
                <a:solidFill>
                  <a:schemeClr val="tx2"/>
                </a:solidFill>
              </a:rPr>
              <a:t>2</a:t>
            </a:r>
            <a:r>
              <a:rPr lang="es-MX" sz="4000" dirty="0">
                <a:solidFill>
                  <a:schemeClr val="tx2"/>
                </a:solidFill>
              </a:rPr>
              <a:t>), entre ambos existe una fuerza de atracción de</a:t>
            </a:r>
          </a:p>
          <a:p>
            <a:endParaRPr lang="es-MX" sz="4000" dirty="0">
              <a:solidFill>
                <a:schemeClr val="tx2"/>
              </a:solidFill>
            </a:endParaRPr>
          </a:p>
          <a:p>
            <a:r>
              <a:rPr lang="es-MX" sz="4000" dirty="0">
                <a:solidFill>
                  <a:schemeClr val="tx2"/>
                </a:solidFill>
              </a:rPr>
              <a:t>Calcula la masa del otro cuerpo.</a:t>
            </a:r>
          </a:p>
        </p:txBody>
      </p:sp>
      <p:grpSp>
        <p:nvGrpSpPr>
          <p:cNvPr id="9" name="Grupo 8">
            <a:extLst>
              <a:ext uri="{FF2B5EF4-FFF2-40B4-BE49-F238E27FC236}">
                <a16:creationId xmlns:a16="http://schemas.microsoft.com/office/drawing/2014/main" id="{DA3F835E-DA2B-327D-CB93-07AF126DF571}"/>
              </a:ext>
            </a:extLst>
          </p:cNvPr>
          <p:cNvGrpSpPr/>
          <p:nvPr/>
        </p:nvGrpSpPr>
        <p:grpSpPr>
          <a:xfrm>
            <a:off x="1491175" y="5050302"/>
            <a:ext cx="9087730" cy="1533375"/>
            <a:chOff x="1491175" y="5050302"/>
            <a:chExt cx="9087730" cy="1533375"/>
          </a:xfrm>
        </p:grpSpPr>
        <p:cxnSp>
          <p:nvCxnSpPr>
            <p:cNvPr id="8" name="Conector recto de flecha 7">
              <a:extLst>
                <a:ext uri="{FF2B5EF4-FFF2-40B4-BE49-F238E27FC236}">
                  <a16:creationId xmlns:a16="http://schemas.microsoft.com/office/drawing/2014/main" id="{B28160EE-C771-5731-338F-F9DFD7680A6F}"/>
                </a:ext>
              </a:extLst>
            </p:cNvPr>
            <p:cNvCxnSpPr>
              <a:cxnSpLocks/>
            </p:cNvCxnSpPr>
            <p:nvPr/>
          </p:nvCxnSpPr>
          <p:spPr>
            <a:xfrm>
              <a:off x="3038622" y="6177826"/>
              <a:ext cx="6175716" cy="0"/>
            </a:xfrm>
            <a:prstGeom prst="straightConnector1">
              <a:avLst/>
            </a:prstGeom>
            <a:ln w="57150">
              <a:solidFill>
                <a:srgbClr val="FF0000"/>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10" name="CuadroTexto 9">
              <a:extLst>
                <a:ext uri="{FF2B5EF4-FFF2-40B4-BE49-F238E27FC236}">
                  <a16:creationId xmlns:a16="http://schemas.microsoft.com/office/drawing/2014/main" id="{1D1C0E3F-D837-11B3-BD18-14C82D6D0014}"/>
                </a:ext>
              </a:extLst>
            </p:cNvPr>
            <p:cNvSpPr txBox="1"/>
            <p:nvPr/>
          </p:nvSpPr>
          <p:spPr>
            <a:xfrm>
              <a:off x="5254908" y="5488236"/>
              <a:ext cx="1849865" cy="646331"/>
            </a:xfrm>
            <a:prstGeom prst="rect">
              <a:avLst/>
            </a:prstGeom>
            <a:noFill/>
          </p:spPr>
          <p:txBody>
            <a:bodyPr wrap="none" rtlCol="0">
              <a:spAutoFit/>
            </a:bodyPr>
            <a:lstStyle/>
            <a:p>
              <a:r>
                <a:rPr lang="es-MX" sz="3600" dirty="0">
                  <a:solidFill>
                    <a:schemeClr val="tx2"/>
                  </a:solidFill>
                </a:rPr>
                <a:t>5 metros</a:t>
              </a:r>
            </a:p>
          </p:txBody>
        </p:sp>
        <p:sp>
          <p:nvSpPr>
            <p:cNvPr id="2" name="Cubo 1">
              <a:extLst>
                <a:ext uri="{FF2B5EF4-FFF2-40B4-BE49-F238E27FC236}">
                  <a16:creationId xmlns:a16="http://schemas.microsoft.com/office/drawing/2014/main" id="{ACF39538-589B-8D01-EA02-7C39DF0BEC31}"/>
                </a:ext>
              </a:extLst>
            </p:cNvPr>
            <p:cNvSpPr/>
            <p:nvPr/>
          </p:nvSpPr>
          <p:spPr>
            <a:xfrm>
              <a:off x="1491175" y="5685457"/>
              <a:ext cx="1547447" cy="8982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solidFill>
                    <a:schemeClr val="tx2"/>
                  </a:solidFill>
                </a:rPr>
                <a:t>m</a:t>
              </a:r>
              <a:r>
                <a:rPr lang="es-MX" sz="3200" baseline="-25000" dirty="0">
                  <a:solidFill>
                    <a:schemeClr val="tx2"/>
                  </a:solidFill>
                </a:rPr>
                <a:t>1</a:t>
              </a:r>
            </a:p>
          </p:txBody>
        </p:sp>
        <p:sp>
          <p:nvSpPr>
            <p:cNvPr id="5" name="Cilindro 4">
              <a:extLst>
                <a:ext uri="{FF2B5EF4-FFF2-40B4-BE49-F238E27FC236}">
                  <a16:creationId xmlns:a16="http://schemas.microsoft.com/office/drawing/2014/main" id="{7BF4C17E-F7B4-19FB-78BD-42122C49BB0E}"/>
                </a:ext>
              </a:extLst>
            </p:cNvPr>
            <p:cNvSpPr/>
            <p:nvPr/>
          </p:nvSpPr>
          <p:spPr>
            <a:xfrm>
              <a:off x="9214338" y="5050302"/>
              <a:ext cx="1364567" cy="1533375"/>
            </a:xfrm>
            <a:prstGeom prst="can">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solidFill>
                    <a:schemeClr val="tx2"/>
                  </a:solidFill>
                </a:rPr>
                <a:t>m</a:t>
              </a:r>
              <a:r>
                <a:rPr lang="es-MX" sz="3200" baseline="-25000" dirty="0">
                  <a:solidFill>
                    <a:schemeClr val="tx2"/>
                  </a:solidFill>
                </a:rPr>
                <a:t>2</a:t>
              </a:r>
            </a:p>
          </p:txBody>
        </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02512BA-8B1B-6EB3-1F0B-9A6800DCDA84}"/>
                  </a:ext>
                </a:extLst>
              </p:cNvPr>
              <p:cNvSpPr txBox="1"/>
              <p:nvPr/>
            </p:nvSpPr>
            <p:spPr>
              <a:xfrm>
                <a:off x="5566844" y="3363372"/>
                <a:ext cx="2654573" cy="553998"/>
              </a:xfrm>
              <a:prstGeom prst="rect">
                <a:avLst/>
              </a:prstGeom>
              <a:noFill/>
            </p:spPr>
            <p:txBody>
              <a:bodyPr wrap="none" lIns="0" tIns="0" rIns="0" bIns="0" rtlCol="0">
                <a:spAutoFit/>
              </a:bodyPr>
              <a:lstStyle/>
              <a:p>
                <a14:m>
                  <m:oMath xmlns:m="http://schemas.openxmlformats.org/officeDocument/2006/math">
                    <m:r>
                      <a:rPr lang="es-MX" sz="3600" i="1" smtClean="0">
                        <a:solidFill>
                          <a:schemeClr val="tx2"/>
                        </a:solidFill>
                        <a:latin typeface="Cambria Math" panose="02040503050406030204" pitchFamily="18" charset="0"/>
                      </a:rPr>
                      <m:t>6</m:t>
                    </m:r>
                    <m:r>
                      <a:rPr lang="es-MX" sz="3600" b="0" i="1" smtClean="0">
                        <a:solidFill>
                          <a:schemeClr val="tx2"/>
                        </a:solidFill>
                        <a:latin typeface="Cambria Math" panose="02040503050406030204" pitchFamily="18" charset="0"/>
                      </a:rPr>
                      <m:t>0</m:t>
                    </m:r>
                    <m:r>
                      <m:rPr>
                        <m:nor/>
                      </m:rPr>
                      <a:rPr lang="es-MX" sz="3600" b="0" i="0" smtClean="0">
                        <a:solidFill>
                          <a:schemeClr val="tx2"/>
                        </a:solidFill>
                        <a:latin typeface="Cambria Math" panose="02040503050406030204" pitchFamily="18" charset="0"/>
                      </a:rPr>
                      <m:t> </m:t>
                    </m:r>
                    <m:r>
                      <m:rPr>
                        <m:nor/>
                      </m:rPr>
                      <a:rPr lang="es-MX" sz="3600">
                        <a:solidFill>
                          <a:schemeClr val="tx2"/>
                        </a:solidFill>
                        <a:latin typeface="Cambria Math" panose="02040503050406030204" pitchFamily="18" charset="0"/>
                      </a:rPr>
                      <m:t>x</m:t>
                    </m:r>
                    <m:r>
                      <m:rPr>
                        <m:nor/>
                      </m:rPr>
                      <a:rPr lang="es-MX" sz="3600" b="0" i="0" smtClean="0">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11</m:t>
                        </m:r>
                      </m:sup>
                    </m:sSup>
                    <m:r>
                      <a:rPr lang="es-MX" sz="3600" b="0" i="1" smtClean="0">
                        <a:solidFill>
                          <a:schemeClr val="tx2"/>
                        </a:solidFill>
                        <a:latin typeface="Cambria Math" panose="02040503050406030204" pitchFamily="18" charset="0"/>
                      </a:rPr>
                      <m:t> </m:t>
                    </m:r>
                    <m:r>
                      <a:rPr lang="es-MX" sz="3600" b="0" i="1" smtClean="0">
                        <a:solidFill>
                          <a:schemeClr val="tx2"/>
                        </a:solidFill>
                        <a:latin typeface="Cambria Math" panose="02040503050406030204" pitchFamily="18" charset="0"/>
                      </a:rPr>
                      <m:t>𝑁</m:t>
                    </m:r>
                  </m:oMath>
                </a14:m>
                <a:r>
                  <a:rPr lang="es-MX" sz="3600" dirty="0">
                    <a:solidFill>
                      <a:schemeClr val="tx2"/>
                    </a:solidFill>
                  </a:rPr>
                  <a:t> </a:t>
                </a:r>
              </a:p>
            </p:txBody>
          </p:sp>
        </mc:Choice>
        <mc:Fallback xmlns="">
          <p:sp>
            <p:nvSpPr>
              <p:cNvPr id="4" name="CuadroTexto 3">
                <a:extLst>
                  <a:ext uri="{FF2B5EF4-FFF2-40B4-BE49-F238E27FC236}">
                    <a16:creationId xmlns:a16="http://schemas.microsoft.com/office/drawing/2014/main" id="{F02512BA-8B1B-6EB3-1F0B-9A6800DCDA84}"/>
                  </a:ext>
                </a:extLst>
              </p:cNvPr>
              <p:cNvSpPr txBox="1">
                <a:spLocks noRot="1" noChangeAspect="1" noMove="1" noResize="1" noEditPoints="1" noAdjustHandles="1" noChangeArrowheads="1" noChangeShapeType="1" noTextEdit="1"/>
              </p:cNvSpPr>
              <p:nvPr/>
            </p:nvSpPr>
            <p:spPr>
              <a:xfrm>
                <a:off x="5566844" y="3363372"/>
                <a:ext cx="2654573" cy="553998"/>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05987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fontScale="90000"/>
          </a:bodyPr>
          <a:lstStyle/>
          <a:p>
            <a:pPr rtl="0"/>
            <a:r>
              <a:rPr lang="es-MX" sz="4800" dirty="0">
                <a:solidFill>
                  <a:schemeClr val="bg2"/>
                </a:solidFill>
              </a:rPr>
              <a:t>Calculando la masa del segundo objeto</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2702858" cy="2554545"/>
          </a:xfrm>
          <a:prstGeom prst="rect">
            <a:avLst/>
          </a:prstGeom>
          <a:noFill/>
        </p:spPr>
        <p:txBody>
          <a:bodyPr wrap="square" rtlCol="0">
            <a:spAutoFit/>
          </a:bodyPr>
          <a:lstStyle/>
          <a:p>
            <a:r>
              <a:rPr lang="es-MX" sz="4000" b="1" dirty="0">
                <a:solidFill>
                  <a:srgbClr val="FF0000"/>
                </a:solidFill>
              </a:rPr>
              <a:t>Datos: </a:t>
            </a:r>
          </a:p>
          <a:p>
            <a:r>
              <a:rPr lang="es-MX" sz="4000" dirty="0">
                <a:solidFill>
                  <a:schemeClr val="tx2"/>
                </a:solidFill>
              </a:rPr>
              <a:t>m</a:t>
            </a:r>
            <a:r>
              <a:rPr lang="es-MX" sz="4000" baseline="-25000" dirty="0">
                <a:solidFill>
                  <a:schemeClr val="tx2"/>
                </a:solidFill>
              </a:rPr>
              <a:t>1</a:t>
            </a:r>
            <a:r>
              <a:rPr lang="es-MX" sz="4000" dirty="0">
                <a:solidFill>
                  <a:schemeClr val="tx2"/>
                </a:solidFill>
              </a:rPr>
              <a:t> = 20 kg</a:t>
            </a:r>
          </a:p>
          <a:p>
            <a:r>
              <a:rPr lang="es-MX" sz="4000" dirty="0">
                <a:solidFill>
                  <a:schemeClr val="tx2"/>
                </a:solidFill>
              </a:rPr>
              <a:t>m</a:t>
            </a:r>
            <a:r>
              <a:rPr lang="es-MX" sz="4000" baseline="-25000" dirty="0">
                <a:solidFill>
                  <a:schemeClr val="tx2"/>
                </a:solidFill>
              </a:rPr>
              <a:t>2</a:t>
            </a:r>
            <a:r>
              <a:rPr lang="es-MX" sz="4000" dirty="0">
                <a:solidFill>
                  <a:schemeClr val="tx2"/>
                </a:solidFill>
              </a:rPr>
              <a:t> = ? kg</a:t>
            </a:r>
          </a:p>
          <a:p>
            <a:r>
              <a:rPr lang="es-MX" sz="4000" dirty="0">
                <a:solidFill>
                  <a:schemeClr val="tx2"/>
                </a:solidFill>
              </a:rPr>
              <a:t>r = 5 m</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FEBA5AE-7453-031C-FE15-06A3FEEF22BC}"/>
                  </a:ext>
                </a:extLst>
              </p:cNvPr>
              <p:cNvSpPr txBox="1"/>
              <p:nvPr/>
            </p:nvSpPr>
            <p:spPr>
              <a:xfrm>
                <a:off x="687456" y="4548553"/>
                <a:ext cx="32528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𝐹</m:t>
                      </m:r>
                      <m:r>
                        <a:rPr lang="es-MX" sz="3600" b="0" i="1" smtClean="0">
                          <a:solidFill>
                            <a:schemeClr val="tx2"/>
                          </a:solidFill>
                          <a:latin typeface="Cambria Math" panose="02040503050406030204" pitchFamily="18" charset="0"/>
                        </a:rPr>
                        <m:t>=60</m:t>
                      </m:r>
                      <m:r>
                        <m:rPr>
                          <m:nor/>
                        </m:rPr>
                        <a:rPr lang="es-MX" sz="3600" b="0" i="0" smtClean="0">
                          <a:solidFill>
                            <a:schemeClr val="tx2"/>
                          </a:solidFill>
                          <a:latin typeface="Cambria Math" panose="02040503050406030204" pitchFamily="18" charset="0"/>
                        </a:rPr>
                        <m:t>x</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10</m:t>
                          </m:r>
                        </m:e>
                        <m:sup>
                          <m:r>
                            <a:rPr lang="es-MX" sz="3600" b="0" i="1" smtClean="0">
                              <a:solidFill>
                                <a:schemeClr val="tx2"/>
                              </a:solidFill>
                              <a:latin typeface="Cambria Math" panose="02040503050406030204" pitchFamily="18" charset="0"/>
                            </a:rPr>
                            <m:t>−11</m:t>
                          </m:r>
                        </m:sup>
                      </m:sSup>
                      <m:r>
                        <a:rPr lang="es-MX" sz="3600" b="0" i="1" smtClean="0">
                          <a:solidFill>
                            <a:schemeClr val="tx2"/>
                          </a:solidFill>
                          <a:latin typeface="Cambria Math" panose="02040503050406030204" pitchFamily="18" charset="0"/>
                        </a:rPr>
                        <m:t>𝑁</m:t>
                      </m:r>
                    </m:oMath>
                  </m:oMathPara>
                </a14:m>
                <a:endParaRPr lang="es-MX" sz="3600" dirty="0">
                  <a:solidFill>
                    <a:schemeClr val="tx2"/>
                  </a:solidFill>
                </a:endParaRPr>
              </a:p>
            </p:txBody>
          </p:sp>
        </mc:Choice>
        <mc:Fallback xmlns="">
          <p:sp>
            <p:nvSpPr>
              <p:cNvPr id="2" name="CuadroTexto 1">
                <a:extLst>
                  <a:ext uri="{FF2B5EF4-FFF2-40B4-BE49-F238E27FC236}">
                    <a16:creationId xmlns:a16="http://schemas.microsoft.com/office/drawing/2014/main" id="{2FEBA5AE-7453-031C-FE15-06A3FEEF22BC}"/>
                  </a:ext>
                </a:extLst>
              </p:cNvPr>
              <p:cNvSpPr txBox="1">
                <a:spLocks noRot="1" noChangeAspect="1" noMove="1" noResize="1" noEditPoints="1" noAdjustHandles="1" noChangeArrowheads="1" noChangeShapeType="1" noTextEdit="1"/>
              </p:cNvSpPr>
              <p:nvPr/>
            </p:nvSpPr>
            <p:spPr>
              <a:xfrm>
                <a:off x="687456" y="4548553"/>
                <a:ext cx="3252877" cy="553998"/>
              </a:xfrm>
              <a:prstGeom prst="rect">
                <a:avLst/>
              </a:prstGeom>
              <a:blipFill>
                <a:blip r:embed="rId3"/>
                <a:stretch>
                  <a:fillRect/>
                </a:stretch>
              </a:blipFill>
            </p:spPr>
            <p:txBody>
              <a:bodyPr/>
              <a:lstStyle/>
              <a:p>
                <a:r>
                  <a:rPr lang="es-MX">
                    <a:noFill/>
                  </a:rPr>
                  <a:t> </a:t>
                </a:r>
              </a:p>
            </p:txBody>
          </p:sp>
        </mc:Fallback>
      </mc:AlternateContent>
      <p:sp>
        <p:nvSpPr>
          <p:cNvPr id="5" name="CuadroTexto 4">
            <a:extLst>
              <a:ext uri="{FF2B5EF4-FFF2-40B4-BE49-F238E27FC236}">
                <a16:creationId xmlns:a16="http://schemas.microsoft.com/office/drawing/2014/main" id="{C6C07761-6B92-C63A-64F8-6434AAE283C7}"/>
              </a:ext>
            </a:extLst>
          </p:cNvPr>
          <p:cNvSpPr txBox="1"/>
          <p:nvPr/>
        </p:nvSpPr>
        <p:spPr>
          <a:xfrm>
            <a:off x="7450259" y="2055322"/>
            <a:ext cx="2702858" cy="707886"/>
          </a:xfrm>
          <a:prstGeom prst="rect">
            <a:avLst/>
          </a:prstGeom>
          <a:noFill/>
        </p:spPr>
        <p:txBody>
          <a:bodyPr wrap="square" rtlCol="0">
            <a:spAutoFit/>
          </a:bodyPr>
          <a:lstStyle/>
          <a:p>
            <a:r>
              <a:rPr lang="es-MX" sz="4000" b="1" dirty="0">
                <a:solidFill>
                  <a:srgbClr val="FF0000"/>
                </a:solidFill>
              </a:rPr>
              <a:t>Expresión: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346B23E-8390-E4A1-A522-BEA1C13E07E1}"/>
                  </a:ext>
                </a:extLst>
              </p:cNvPr>
              <p:cNvSpPr txBox="1"/>
              <p:nvPr/>
            </p:nvSpPr>
            <p:spPr>
              <a:xfrm>
                <a:off x="7057974" y="2807450"/>
                <a:ext cx="3095143" cy="1050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𝐺</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1</m:t>
                              </m:r>
                            </m:sub>
                          </m:sSub>
                          <m:r>
                            <a:rPr lang="es-MX" sz="4000" b="0" i="1" smtClean="0">
                              <a:solidFill>
                                <a:schemeClr val="tx2"/>
                              </a:solidFill>
                              <a:latin typeface="Cambria Math" panose="02040503050406030204" pitchFamily="18" charset="0"/>
                            </a:rPr>
                            <m:t> </m:t>
                          </m:r>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2</m:t>
                              </m:r>
                            </m:sub>
                          </m:sSub>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𝑟</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0346B23E-8390-E4A1-A522-BEA1C13E07E1}"/>
                  </a:ext>
                </a:extLst>
              </p:cNvPr>
              <p:cNvSpPr txBox="1">
                <a:spLocks noRot="1" noChangeAspect="1" noMove="1" noResize="1" noEditPoints="1" noAdjustHandles="1" noChangeArrowheads="1" noChangeShapeType="1" noTextEdit="1"/>
              </p:cNvSpPr>
              <p:nvPr/>
            </p:nvSpPr>
            <p:spPr>
              <a:xfrm>
                <a:off x="7057974" y="2807450"/>
                <a:ext cx="3095143" cy="105028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DCA113B-4E7F-D6D4-F6EB-EAE418546CF9}"/>
                  </a:ext>
                </a:extLst>
              </p:cNvPr>
              <p:cNvSpPr txBox="1"/>
              <p:nvPr/>
            </p:nvSpPr>
            <p:spPr>
              <a:xfrm>
                <a:off x="687456" y="5085816"/>
                <a:ext cx="4399474" cy="1208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𝐺</m:t>
                      </m:r>
                      <m:r>
                        <a:rPr lang="es-MX" sz="3600" b="0" i="1" smtClean="0">
                          <a:solidFill>
                            <a:schemeClr val="tx2"/>
                          </a:solidFill>
                          <a:latin typeface="Cambria Math" panose="02040503050406030204" pitchFamily="18" charset="0"/>
                        </a:rPr>
                        <m:t>=6.67</m:t>
                      </m:r>
                      <m:r>
                        <m:rPr>
                          <m:nor/>
                        </m:rPr>
                        <a:rPr lang="es-MX" sz="3600" b="0" i="0" smtClean="0">
                          <a:solidFill>
                            <a:schemeClr val="tx2"/>
                          </a:solidFill>
                          <a:latin typeface="Cambria Math" panose="02040503050406030204" pitchFamily="18" charset="0"/>
                        </a:rPr>
                        <m:t>x</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10</m:t>
                          </m:r>
                        </m:e>
                        <m:sup>
                          <m:r>
                            <a:rPr lang="es-MX" sz="3600" b="0" i="1" smtClean="0">
                              <a:solidFill>
                                <a:schemeClr val="tx2"/>
                              </a:solidFill>
                              <a:latin typeface="Cambria Math" panose="02040503050406030204" pitchFamily="18" charset="0"/>
                            </a:rPr>
                            <m:t>−11</m:t>
                          </m:r>
                        </m:sup>
                      </m:sSup>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𝑁</m:t>
                          </m:r>
                          <m:r>
                            <a:rPr lang="es-MX" sz="3600" b="0" i="1"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2</m:t>
                              </m:r>
                            </m:sup>
                          </m:sSup>
                        </m:num>
                        <m:den>
                          <m:sSup>
                            <m:sSupPr>
                              <m:ctrlPr>
                                <a:rPr lang="es-MX" sz="3600" b="0" i="1" smtClean="0">
                                  <a:solidFill>
                                    <a:schemeClr val="tx2"/>
                                  </a:solidFill>
                                  <a:latin typeface="Cambria Math" panose="02040503050406030204" pitchFamily="18" charset="0"/>
                                </a:rPr>
                              </m:ctrlPr>
                            </m:sSupPr>
                            <m:e>
                              <m:r>
                                <m:rPr>
                                  <m:nor/>
                                </m:rPr>
                                <a:rPr lang="es-MX" sz="3600" b="0" i="0" smtClean="0">
                                  <a:solidFill>
                                    <a:schemeClr val="tx2"/>
                                  </a:solidFill>
                                  <a:latin typeface="Cambria Math" panose="02040503050406030204" pitchFamily="18" charset="0"/>
                                </a:rPr>
                                <m:t>kg</m:t>
                              </m:r>
                            </m:e>
                            <m:sup>
                              <m:r>
                                <a:rPr lang="es-MX" sz="3600" b="0" i="1" smtClean="0">
                                  <a:solidFill>
                                    <a:schemeClr val="tx2"/>
                                  </a:solidFill>
                                  <a:latin typeface="Cambria Math" panose="02040503050406030204" pitchFamily="18" charset="0"/>
                                </a:rPr>
                                <m:t>2</m:t>
                              </m:r>
                            </m:sup>
                          </m:sSup>
                        </m:den>
                      </m:f>
                    </m:oMath>
                  </m:oMathPara>
                </a14:m>
                <a:endParaRPr lang="es-MX" sz="3600" dirty="0">
                  <a:solidFill>
                    <a:schemeClr val="tx2"/>
                  </a:solidFill>
                </a:endParaRPr>
              </a:p>
            </p:txBody>
          </p:sp>
        </mc:Choice>
        <mc:Fallback xmlns="">
          <p:sp>
            <p:nvSpPr>
              <p:cNvPr id="6" name="CuadroTexto 5">
                <a:extLst>
                  <a:ext uri="{FF2B5EF4-FFF2-40B4-BE49-F238E27FC236}">
                    <a16:creationId xmlns:a16="http://schemas.microsoft.com/office/drawing/2014/main" id="{2DCA113B-4E7F-D6D4-F6EB-EAE418546CF9}"/>
                  </a:ext>
                </a:extLst>
              </p:cNvPr>
              <p:cNvSpPr txBox="1">
                <a:spLocks noRot="1" noChangeAspect="1" noMove="1" noResize="1" noEditPoints="1" noAdjustHandles="1" noChangeArrowheads="1" noChangeShapeType="1" noTextEdit="1"/>
              </p:cNvSpPr>
              <p:nvPr/>
            </p:nvSpPr>
            <p:spPr>
              <a:xfrm>
                <a:off x="687456" y="5085816"/>
                <a:ext cx="4399474" cy="1208729"/>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445A648-D0C9-BA27-88F4-9656D543BA2B}"/>
                  </a:ext>
                </a:extLst>
              </p:cNvPr>
              <p:cNvSpPr txBox="1"/>
              <p:nvPr/>
            </p:nvSpPr>
            <p:spPr>
              <a:xfrm>
                <a:off x="6703598" y="4209999"/>
                <a:ext cx="419618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i="1" smtClean="0">
                          <a:solidFill>
                            <a:schemeClr val="tx2"/>
                          </a:solidFill>
                          <a:latin typeface="Cambria Math" panose="02040503050406030204" pitchFamily="18" charset="0"/>
                        </a:rPr>
                        <m:t>𝐺</m:t>
                      </m:r>
                      <m:r>
                        <a:rPr lang="es-MX" sz="4000" i="1" smtClean="0">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𝐹</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𝑟</m:t>
                          </m:r>
                        </m:e>
                        <m:sup>
                          <m:r>
                            <a:rPr lang="es-MX" sz="4000" i="1">
                              <a:solidFill>
                                <a:schemeClr val="tx2"/>
                              </a:solidFill>
                              <a:latin typeface="Cambria Math" panose="02040503050406030204" pitchFamily="18" charset="0"/>
                            </a:rPr>
                            <m:t>2</m:t>
                          </m:r>
                        </m:sup>
                      </m:sSup>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D445A648-D0C9-BA27-88F4-9656D543BA2B}"/>
                  </a:ext>
                </a:extLst>
              </p:cNvPr>
              <p:cNvSpPr txBox="1">
                <a:spLocks noRot="1" noChangeAspect="1" noMove="1" noResize="1" noEditPoints="1" noAdjustHandles="1" noChangeArrowheads="1" noChangeShapeType="1" noTextEdit="1"/>
              </p:cNvSpPr>
              <p:nvPr/>
            </p:nvSpPr>
            <p:spPr>
              <a:xfrm>
                <a:off x="6703598" y="4209999"/>
                <a:ext cx="4196180" cy="61555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7BB4407B-4171-333F-1611-274B8ADA83AF}"/>
                  </a:ext>
                </a:extLst>
              </p:cNvPr>
              <p:cNvSpPr txBox="1"/>
              <p:nvPr/>
            </p:nvSpPr>
            <p:spPr>
              <a:xfrm>
                <a:off x="6507455" y="5159721"/>
                <a:ext cx="4196180" cy="13359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𝐹</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𝑟</m:t>
                              </m:r>
                            </m:e>
                            <m:sup>
                              <m:r>
                                <a:rPr lang="es-MX" sz="4000" i="1">
                                  <a:solidFill>
                                    <a:schemeClr val="tx2"/>
                                  </a:solidFill>
                                  <a:latin typeface="Cambria Math" panose="02040503050406030204" pitchFamily="18" charset="0"/>
                                </a:rPr>
                                <m:t>2</m:t>
                              </m:r>
                            </m:sup>
                          </m:sSup>
                        </m:num>
                        <m:den>
                          <m:r>
                            <a:rPr lang="es-MX" sz="4000" i="1">
                              <a:solidFill>
                                <a:schemeClr val="tx2"/>
                              </a:solidFill>
                              <a:latin typeface="Cambria Math" panose="02040503050406030204" pitchFamily="18" charset="0"/>
                            </a:rPr>
                            <m:t>𝐺</m:t>
                          </m:r>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den>
                      </m:f>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7BB4407B-4171-333F-1611-274B8ADA83AF}"/>
                  </a:ext>
                </a:extLst>
              </p:cNvPr>
              <p:cNvSpPr txBox="1">
                <a:spLocks noRot="1" noChangeAspect="1" noMove="1" noResize="1" noEditPoints="1" noAdjustHandles="1" noChangeArrowheads="1" noChangeShapeType="1" noTextEdit="1"/>
              </p:cNvSpPr>
              <p:nvPr/>
            </p:nvSpPr>
            <p:spPr>
              <a:xfrm>
                <a:off x="6507455" y="5159721"/>
                <a:ext cx="4196180" cy="1335943"/>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11205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fltVal val="0"/>
                                          </p:val>
                                        </p:tav>
                                        <p:tav tm="100000">
                                          <p:val>
                                            <p:strVal val="#ppt_w"/>
                                          </p:val>
                                        </p:tav>
                                      </p:tavLst>
                                    </p:anim>
                                    <p:anim calcmode="lin" valueType="num">
                                      <p:cBhvr>
                                        <p:cTn id="40" dur="1000" fill="hold"/>
                                        <p:tgtEl>
                                          <p:spTgt spid="6"/>
                                        </p:tgtEl>
                                        <p:attrNameLst>
                                          <p:attrName>ppt_h</p:attrName>
                                        </p:attrNameLst>
                                      </p:cBhvr>
                                      <p:tavLst>
                                        <p:tav tm="0">
                                          <p:val>
                                            <p:fltVal val="0"/>
                                          </p:val>
                                        </p:tav>
                                        <p:tav tm="100000">
                                          <p:val>
                                            <p:strVal val="#ppt_h"/>
                                          </p:val>
                                        </p:tav>
                                      </p:tavLst>
                                    </p:anim>
                                    <p:anim calcmode="lin" valueType="num">
                                      <p:cBhvr>
                                        <p:cTn id="41" dur="1000" fill="hold"/>
                                        <p:tgtEl>
                                          <p:spTgt spid="6"/>
                                        </p:tgtEl>
                                        <p:attrNameLst>
                                          <p:attrName>style.rotation</p:attrName>
                                        </p:attrNameLst>
                                      </p:cBhvr>
                                      <p:tavLst>
                                        <p:tav tm="0">
                                          <p:val>
                                            <p:fltVal val="90"/>
                                          </p:val>
                                        </p:tav>
                                        <p:tav tm="100000">
                                          <p:val>
                                            <p:fltVal val="0"/>
                                          </p:val>
                                        </p:tav>
                                      </p:tavLst>
                                    </p:anim>
                                    <p:animEffect transition="in" filter="fade">
                                      <p:cBhvr>
                                        <p:cTn id="42" dur="1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 calcmode="lin" valueType="num">
                                      <p:cBhvr additive="base">
                                        <p:cTn id="4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5" grpId="0" build="p"/>
      <p:bldP spid="7" grpId="0"/>
      <p:bldP spid="6" grpId="0"/>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fontScale="90000"/>
          </a:bodyPr>
          <a:lstStyle/>
          <a:p>
            <a:pPr rtl="0"/>
            <a:r>
              <a:rPr lang="es-MX" sz="4800" dirty="0">
                <a:solidFill>
                  <a:schemeClr val="bg2"/>
                </a:solidFill>
              </a:rPr>
              <a:t>Calculando la masa del segundo objeto</a:t>
            </a:r>
          </a:p>
        </p:txBody>
      </p:sp>
      <p:sp>
        <p:nvSpPr>
          <p:cNvPr id="9" name="CuadroTexto 8">
            <a:extLst>
              <a:ext uri="{FF2B5EF4-FFF2-40B4-BE49-F238E27FC236}">
                <a16:creationId xmlns:a16="http://schemas.microsoft.com/office/drawing/2014/main" id="{F1C9A7CC-E99A-9FF6-AE4B-D740363197CB}"/>
              </a:ext>
            </a:extLst>
          </p:cNvPr>
          <p:cNvSpPr txBox="1"/>
          <p:nvPr/>
        </p:nvSpPr>
        <p:spPr>
          <a:xfrm>
            <a:off x="752528" y="2353745"/>
            <a:ext cx="2702858" cy="707886"/>
          </a:xfrm>
          <a:prstGeom prst="rect">
            <a:avLst/>
          </a:prstGeom>
          <a:noFill/>
        </p:spPr>
        <p:txBody>
          <a:bodyPr wrap="square" rtlCol="0">
            <a:spAutoFit/>
          </a:bodyPr>
          <a:lstStyle/>
          <a:p>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69FC20FC-8F41-BC6D-6738-7DFC2E8AC3B6}"/>
                  </a:ext>
                </a:extLst>
              </p:cNvPr>
              <p:cNvSpPr txBox="1"/>
              <p:nvPr/>
            </p:nvSpPr>
            <p:spPr>
              <a:xfrm>
                <a:off x="924263" y="3429000"/>
                <a:ext cx="7159845" cy="1728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i="1" smtClean="0">
                              <a:solidFill>
                                <a:schemeClr val="tx2"/>
                              </a:solidFill>
                              <a:latin typeface="Cambria Math" panose="02040503050406030204" pitchFamily="18" charset="0"/>
                            </a:rPr>
                          </m:ctrlPr>
                        </m:sSubPr>
                        <m:e>
                          <m:r>
                            <a:rPr lang="es-MX" sz="3600" b="0" i="1" smtClean="0">
                              <a:solidFill>
                                <a:schemeClr val="tx2"/>
                              </a:solidFill>
                              <a:latin typeface="Cambria Math" panose="02040503050406030204" pitchFamily="18" charset="0"/>
                            </a:rPr>
                            <m:t>𝑚</m:t>
                          </m:r>
                        </m:e>
                        <m:sub>
                          <m:r>
                            <a:rPr lang="es-MX" sz="3600" b="0" i="1" smtClean="0">
                              <a:solidFill>
                                <a:schemeClr val="tx2"/>
                              </a:solidFill>
                              <a:latin typeface="Cambria Math" panose="02040503050406030204" pitchFamily="18" charset="0"/>
                            </a:rPr>
                            <m:t>2</m:t>
                          </m:r>
                        </m:sub>
                      </m:sSub>
                      <m:r>
                        <a:rPr lang="es-MX" sz="3600" b="0" i="1" smtClean="0">
                          <a:solidFill>
                            <a:schemeClr val="tx2"/>
                          </a:solidFill>
                          <a:latin typeface="Cambria Math" panose="02040503050406030204" pitchFamily="18" charset="0"/>
                        </a:rPr>
                        <m:t>=</m:t>
                      </m:r>
                      <m:f>
                        <m:fPr>
                          <m:ctrlPr>
                            <a:rPr lang="es-MX" sz="3600" b="0" i="1" smtClean="0">
                              <a:solidFill>
                                <a:schemeClr val="tx2"/>
                              </a:solidFill>
                              <a:latin typeface="Cambria Math" panose="02040503050406030204" pitchFamily="18" charset="0"/>
                            </a:rPr>
                          </m:ctrlPr>
                        </m:fPr>
                        <m:num>
                          <m:d>
                            <m:dPr>
                              <m:ctrlPr>
                                <a:rPr lang="es-MX" sz="3600" b="0" i="1" smtClean="0">
                                  <a:solidFill>
                                    <a:schemeClr val="tx2"/>
                                  </a:solidFill>
                                  <a:latin typeface="Cambria Math" panose="02040503050406030204" pitchFamily="18" charset="0"/>
                                </a:rPr>
                              </m:ctrlPr>
                            </m:dPr>
                            <m:e>
                              <m:r>
                                <a:rPr lang="es-MX" sz="3600" i="1">
                                  <a:solidFill>
                                    <a:schemeClr val="tx2"/>
                                  </a:solidFill>
                                  <a:latin typeface="Cambria Math" panose="02040503050406030204" pitchFamily="18" charset="0"/>
                                </a:rPr>
                                <m:t>60</m:t>
                              </m:r>
                              <m:r>
                                <m:rPr>
                                  <m:nor/>
                                </m:rPr>
                                <a:rPr lang="es-MX" sz="3600">
                                  <a:solidFill>
                                    <a:schemeClr val="tx2"/>
                                  </a:solidFill>
                                  <a:latin typeface="Cambria Math" panose="02040503050406030204" pitchFamily="18" charset="0"/>
                                </a:rPr>
                                <m:t>x</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−11</m:t>
                                  </m:r>
                                </m:sup>
                              </m:sSup>
                              <m:r>
                                <a:rPr lang="es-MX" sz="3600" i="1">
                                  <a:solidFill>
                                    <a:schemeClr val="tx2"/>
                                  </a:solidFill>
                                  <a:latin typeface="Cambria Math" panose="02040503050406030204" pitchFamily="18" charset="0"/>
                                </a:rPr>
                                <m:t>𝑁</m:t>
                              </m:r>
                            </m:e>
                          </m:d>
                          <m:sSup>
                            <m:sSupPr>
                              <m:ctrlPr>
                                <a:rPr lang="es-MX" sz="3600" b="0" i="1" smtClean="0">
                                  <a:solidFill>
                                    <a:schemeClr val="tx2"/>
                                  </a:solidFill>
                                  <a:latin typeface="Cambria Math" panose="02040503050406030204" pitchFamily="18" charset="0"/>
                                </a:rPr>
                              </m:ctrlPr>
                            </m:sSupPr>
                            <m:e>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5 </m:t>
                                  </m:r>
                                  <m:r>
                                    <a:rPr lang="es-MX" sz="3600" b="0" i="1" smtClean="0">
                                      <a:solidFill>
                                        <a:schemeClr val="tx2"/>
                                      </a:solidFill>
                                      <a:latin typeface="Cambria Math" panose="02040503050406030204" pitchFamily="18" charset="0"/>
                                    </a:rPr>
                                    <m:t>𝑚</m:t>
                                  </m:r>
                                </m:e>
                              </m:d>
                            </m:e>
                            <m:sup>
                              <m:r>
                                <a:rPr lang="es-MX" sz="3600" b="0" i="1" smtClean="0">
                                  <a:solidFill>
                                    <a:schemeClr val="tx2"/>
                                  </a:solidFill>
                                  <a:latin typeface="Cambria Math" panose="02040503050406030204" pitchFamily="18" charset="0"/>
                                </a:rPr>
                                <m:t>2</m:t>
                              </m:r>
                            </m:sup>
                          </m:sSup>
                        </m:num>
                        <m:den>
                          <m:d>
                            <m:dPr>
                              <m:ctrlPr>
                                <a:rPr lang="es-MX" sz="3600" b="0" i="1" smtClean="0">
                                  <a:solidFill>
                                    <a:schemeClr val="tx2"/>
                                  </a:solidFill>
                                  <a:latin typeface="Cambria Math" panose="02040503050406030204" pitchFamily="18" charset="0"/>
                                </a:rPr>
                              </m:ctrlPr>
                            </m:dPr>
                            <m:e>
                              <m:r>
                                <a:rPr lang="es-MX" sz="3600" i="1">
                                  <a:solidFill>
                                    <a:schemeClr val="tx2"/>
                                  </a:solidFill>
                                  <a:latin typeface="Cambria Math" panose="02040503050406030204" pitchFamily="18" charset="0"/>
                                </a:rPr>
                                <m:t>6.67</m:t>
                              </m:r>
                              <m:r>
                                <m:rPr>
                                  <m:nor/>
                                </m:rPr>
                                <a:rPr lang="es-MX" sz="3600">
                                  <a:solidFill>
                                    <a:schemeClr val="tx2"/>
                                  </a:solidFill>
                                  <a:latin typeface="Cambria Math" panose="02040503050406030204" pitchFamily="18" charset="0"/>
                                </a:rPr>
                                <m:t>x</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−11</m:t>
                                  </m:r>
                                </m:sup>
                              </m:sSup>
                              <m:f>
                                <m:fPr>
                                  <m:ctrlPr>
                                    <a:rPr lang="es-MX" sz="3600" i="1">
                                      <a:solidFill>
                                        <a:schemeClr val="tx2"/>
                                      </a:solidFill>
                                      <a:latin typeface="Cambria Math" panose="02040503050406030204" pitchFamily="18" charset="0"/>
                                    </a:rPr>
                                  </m:ctrlPr>
                                </m:fPr>
                                <m:num>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sup>
                                  </m:sSup>
                                </m:num>
                                <m:den>
                                  <m:sSup>
                                    <m:sSupPr>
                                      <m:ctrlPr>
                                        <a:rPr lang="es-MX" sz="3600" i="1">
                                          <a:solidFill>
                                            <a:schemeClr val="tx2"/>
                                          </a:solidFill>
                                          <a:latin typeface="Cambria Math" panose="02040503050406030204" pitchFamily="18" charset="0"/>
                                        </a:rPr>
                                      </m:ctrlPr>
                                    </m:sSupPr>
                                    <m:e>
                                      <m:r>
                                        <m:rPr>
                                          <m:nor/>
                                        </m:rPr>
                                        <a:rPr lang="es-MX" sz="3600">
                                          <a:solidFill>
                                            <a:schemeClr val="tx2"/>
                                          </a:solidFill>
                                          <a:latin typeface="Cambria Math" panose="02040503050406030204" pitchFamily="18" charset="0"/>
                                        </a:rPr>
                                        <m:t>kg</m:t>
                                      </m:r>
                                    </m:e>
                                    <m:sup>
                                      <m:r>
                                        <a:rPr lang="es-MX" sz="3600" i="1">
                                          <a:solidFill>
                                            <a:schemeClr val="tx2"/>
                                          </a:solidFill>
                                          <a:latin typeface="Cambria Math" panose="02040503050406030204" pitchFamily="18" charset="0"/>
                                        </a:rPr>
                                        <m:t>2</m:t>
                                      </m:r>
                                    </m:sup>
                                  </m:sSup>
                                </m:den>
                              </m:f>
                            </m:e>
                          </m:d>
                          <m:d>
                            <m:dPr>
                              <m:ctrlPr>
                                <a:rPr lang="es-MX" sz="3600" b="0" i="1" smtClean="0">
                                  <a:solidFill>
                                    <a:schemeClr val="tx2"/>
                                  </a:solidFill>
                                  <a:latin typeface="Cambria Math" panose="02040503050406030204" pitchFamily="18" charset="0"/>
                                </a:rPr>
                              </m:ctrlPr>
                            </m:dPr>
                            <m:e>
                              <m:r>
                                <a:rPr lang="es-MX" sz="3600" b="0" i="1" smtClean="0">
                                  <a:solidFill>
                                    <a:schemeClr val="tx2"/>
                                  </a:solidFill>
                                  <a:latin typeface="Cambria Math" panose="02040503050406030204" pitchFamily="18" charset="0"/>
                                </a:rPr>
                                <m:t>20 </m:t>
                              </m:r>
                              <m:r>
                                <m:rPr>
                                  <m:nor/>
                                </m:rPr>
                                <a:rPr lang="es-MX" sz="3600" b="0" i="0" smtClean="0">
                                  <a:solidFill>
                                    <a:schemeClr val="tx2"/>
                                  </a:solidFill>
                                  <a:latin typeface="Cambria Math" panose="02040503050406030204" pitchFamily="18" charset="0"/>
                                </a:rPr>
                                <m:t>kg</m:t>
                              </m:r>
                            </m:e>
                          </m:d>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12" name="CuadroTexto 11">
                <a:extLst>
                  <a:ext uri="{FF2B5EF4-FFF2-40B4-BE49-F238E27FC236}">
                    <a16:creationId xmlns:a16="http://schemas.microsoft.com/office/drawing/2014/main" id="{69FC20FC-8F41-BC6D-6738-7DFC2E8AC3B6}"/>
                  </a:ext>
                </a:extLst>
              </p:cNvPr>
              <p:cNvSpPr txBox="1">
                <a:spLocks noRot="1" noChangeAspect="1" noMove="1" noResize="1" noEditPoints="1" noAdjustHandles="1" noChangeArrowheads="1" noChangeShapeType="1" noTextEdit="1"/>
              </p:cNvSpPr>
              <p:nvPr/>
            </p:nvSpPr>
            <p:spPr>
              <a:xfrm>
                <a:off x="924263" y="3429000"/>
                <a:ext cx="7159845" cy="1728678"/>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B883D21-9166-7823-AB20-F5EE10CBFFD8}"/>
                  </a:ext>
                </a:extLst>
              </p:cNvPr>
              <p:cNvSpPr txBox="1"/>
              <p:nvPr/>
            </p:nvSpPr>
            <p:spPr>
              <a:xfrm>
                <a:off x="924263" y="5152625"/>
                <a:ext cx="4721805" cy="17357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3600" i="1" smtClean="0">
                              <a:solidFill>
                                <a:schemeClr val="tx2"/>
                              </a:solidFill>
                              <a:latin typeface="Cambria Math" panose="02040503050406030204" pitchFamily="18" charset="0"/>
                            </a:rPr>
                          </m:ctrlPr>
                        </m:sSubPr>
                        <m:e>
                          <m:r>
                            <a:rPr lang="es-MX" sz="3600" i="1">
                              <a:solidFill>
                                <a:schemeClr val="tx2"/>
                              </a:solidFill>
                              <a:latin typeface="Cambria Math" panose="02040503050406030204" pitchFamily="18" charset="0"/>
                            </a:rPr>
                            <m:t>𝑚</m:t>
                          </m:r>
                        </m:e>
                        <m:sub>
                          <m:r>
                            <a:rPr lang="es-MX" sz="3600" i="1">
                              <a:solidFill>
                                <a:schemeClr val="tx2"/>
                              </a:solidFill>
                              <a:latin typeface="Cambria Math" panose="02040503050406030204" pitchFamily="18" charset="0"/>
                            </a:rPr>
                            <m:t>2</m:t>
                          </m:r>
                        </m:sub>
                      </m:sSub>
                      <m:r>
                        <a:rPr lang="es-MX" sz="3600" b="0" i="1" smtClean="0">
                          <a:solidFill>
                            <a:schemeClr val="tx2"/>
                          </a:solidFill>
                          <a:latin typeface="Cambria Math" panose="02040503050406030204" pitchFamily="18" charset="0"/>
                        </a:rPr>
                        <m:t>=11.24</m:t>
                      </m:r>
                      <m:f>
                        <m:fPr>
                          <m:ctrlPr>
                            <a:rPr lang="es-MX" sz="360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𝑁</m:t>
                          </m:r>
                          <m:r>
                            <a:rPr lang="es-MX" sz="3600" b="0" i="1"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2</m:t>
                              </m:r>
                            </m:sup>
                          </m:sSup>
                        </m:num>
                        <m:den>
                          <m:f>
                            <m:fPr>
                              <m:ctrlPr>
                                <a:rPr lang="es-MX" sz="3600" i="1">
                                  <a:solidFill>
                                    <a:schemeClr val="tx2"/>
                                  </a:solidFill>
                                  <a:latin typeface="Cambria Math" panose="02040503050406030204" pitchFamily="18" charset="0"/>
                                </a:rPr>
                              </m:ctrlPr>
                            </m:fPr>
                            <m:num>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sup>
                              </m:sSup>
                              <m:r>
                                <a:rPr lang="es-MX" sz="3600" b="0" i="1" smtClean="0">
                                  <a:solidFill>
                                    <a:schemeClr val="tx2"/>
                                  </a:solidFill>
                                  <a:latin typeface="Cambria Math" panose="02040503050406030204" pitchFamily="18" charset="0"/>
                                </a:rPr>
                                <m:t> </m:t>
                              </m:r>
                              <m:r>
                                <m:rPr>
                                  <m:nor/>
                                </m:rPr>
                                <a:rPr lang="es-MX" sz="3600" b="0" i="0" smtClean="0">
                                  <a:solidFill>
                                    <a:schemeClr val="tx2"/>
                                  </a:solidFill>
                                  <a:latin typeface="Cambria Math" panose="02040503050406030204" pitchFamily="18" charset="0"/>
                                </a:rPr>
                                <m:t>kg</m:t>
                              </m:r>
                            </m:num>
                            <m:den>
                              <m:sSup>
                                <m:sSupPr>
                                  <m:ctrlPr>
                                    <a:rPr lang="es-MX" sz="3600" i="1">
                                      <a:solidFill>
                                        <a:schemeClr val="tx2"/>
                                      </a:solidFill>
                                      <a:latin typeface="Cambria Math" panose="02040503050406030204" pitchFamily="18" charset="0"/>
                                    </a:rPr>
                                  </m:ctrlPr>
                                </m:sSupPr>
                                <m:e>
                                  <m:r>
                                    <m:rPr>
                                      <m:nor/>
                                    </m:rPr>
                                    <a:rPr lang="es-MX" sz="3600">
                                      <a:solidFill>
                                        <a:schemeClr val="tx2"/>
                                      </a:solidFill>
                                      <a:latin typeface="Cambria Math" panose="02040503050406030204" pitchFamily="18" charset="0"/>
                                    </a:rPr>
                                    <m:t>kg</m:t>
                                  </m:r>
                                </m:e>
                                <m:sup>
                                  <m:r>
                                    <a:rPr lang="es-MX" sz="3600" i="1">
                                      <a:solidFill>
                                        <a:schemeClr val="tx2"/>
                                      </a:solidFill>
                                      <a:latin typeface="Cambria Math" panose="02040503050406030204" pitchFamily="18" charset="0"/>
                                    </a:rPr>
                                    <m:t>2</m:t>
                                  </m:r>
                                </m:sup>
                              </m:sSup>
                            </m:den>
                          </m:f>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4" name="CuadroTexto 3">
                <a:extLst>
                  <a:ext uri="{FF2B5EF4-FFF2-40B4-BE49-F238E27FC236}">
                    <a16:creationId xmlns:a16="http://schemas.microsoft.com/office/drawing/2014/main" id="{2B883D21-9166-7823-AB20-F5EE10CBFFD8}"/>
                  </a:ext>
                </a:extLst>
              </p:cNvPr>
              <p:cNvSpPr txBox="1">
                <a:spLocks noRot="1" noChangeAspect="1" noMove="1" noResize="1" noEditPoints="1" noAdjustHandles="1" noChangeArrowheads="1" noChangeShapeType="1" noTextEdit="1"/>
              </p:cNvSpPr>
              <p:nvPr/>
            </p:nvSpPr>
            <p:spPr>
              <a:xfrm>
                <a:off x="924263" y="5152625"/>
                <a:ext cx="4721805" cy="1735796"/>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6704357-8654-E0F9-48CB-24C82CB1CD80}"/>
                  </a:ext>
                </a:extLst>
              </p:cNvPr>
              <p:cNvSpPr txBox="1"/>
              <p:nvPr/>
            </p:nvSpPr>
            <p:spPr>
              <a:xfrm>
                <a:off x="3455386" y="1932621"/>
                <a:ext cx="4196180" cy="13359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𝐹</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𝑟</m:t>
                              </m:r>
                            </m:e>
                            <m:sup>
                              <m:r>
                                <a:rPr lang="es-MX" sz="4000" i="1">
                                  <a:solidFill>
                                    <a:schemeClr val="tx2"/>
                                  </a:solidFill>
                                  <a:latin typeface="Cambria Math" panose="02040503050406030204" pitchFamily="18" charset="0"/>
                                </a:rPr>
                                <m:t>2</m:t>
                              </m:r>
                            </m:sup>
                          </m:sSup>
                        </m:num>
                        <m:den>
                          <m:r>
                            <a:rPr lang="es-MX" sz="4000" i="1">
                              <a:solidFill>
                                <a:schemeClr val="tx2"/>
                              </a:solidFill>
                              <a:latin typeface="Cambria Math" panose="02040503050406030204" pitchFamily="18" charset="0"/>
                            </a:rPr>
                            <m:t>𝐺</m:t>
                          </m:r>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den>
                      </m:f>
                    </m:oMath>
                  </m:oMathPara>
                </a14:m>
                <a:endParaRPr lang="es-MX" sz="4000" dirty="0">
                  <a:solidFill>
                    <a:schemeClr val="tx2"/>
                  </a:solidFill>
                </a:endParaRPr>
              </a:p>
            </p:txBody>
          </p:sp>
        </mc:Choice>
        <mc:Fallback xmlns="">
          <p:sp>
            <p:nvSpPr>
              <p:cNvPr id="2" name="CuadroTexto 1">
                <a:extLst>
                  <a:ext uri="{FF2B5EF4-FFF2-40B4-BE49-F238E27FC236}">
                    <a16:creationId xmlns:a16="http://schemas.microsoft.com/office/drawing/2014/main" id="{26704357-8654-E0F9-48CB-24C82CB1CD80}"/>
                  </a:ext>
                </a:extLst>
              </p:cNvPr>
              <p:cNvSpPr txBox="1">
                <a:spLocks noRot="1" noChangeAspect="1" noMove="1" noResize="1" noEditPoints="1" noAdjustHandles="1" noChangeArrowheads="1" noChangeShapeType="1" noTextEdit="1"/>
              </p:cNvSpPr>
              <p:nvPr/>
            </p:nvSpPr>
            <p:spPr>
              <a:xfrm>
                <a:off x="3455386" y="1932621"/>
                <a:ext cx="4196180" cy="1335943"/>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FDB5E00-CAC3-024B-8F31-D1236999193C}"/>
                  </a:ext>
                </a:extLst>
              </p:cNvPr>
              <p:cNvSpPr txBox="1"/>
              <p:nvPr/>
            </p:nvSpPr>
            <p:spPr>
              <a:xfrm>
                <a:off x="9097432" y="2066383"/>
                <a:ext cx="2958580" cy="22269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MX" sz="3600" i="1" smtClean="0">
                              <a:solidFill>
                                <a:schemeClr val="tx2"/>
                              </a:solidFill>
                              <a:latin typeface="Cambria Math" panose="02040503050406030204" pitchFamily="18" charset="0"/>
                            </a:rPr>
                          </m:ctrlPr>
                        </m:fPr>
                        <m:num>
                          <m:f>
                            <m:fPr>
                              <m:ctrlPr>
                                <a:rPr lang="es-MX" sz="3600" i="1" smtClean="0">
                                  <a:solidFill>
                                    <a:schemeClr val="tx2"/>
                                  </a:solidFill>
                                  <a:latin typeface="Cambria Math" panose="02040503050406030204" pitchFamily="18" charset="0"/>
                                </a:rPr>
                              </m:ctrlPr>
                            </m:fPr>
                            <m:num>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sup>
                              </m:sSup>
                            </m:num>
                            <m:den>
                              <m:r>
                                <a:rPr lang="es-MX" sz="3600" b="0" i="1" smtClean="0">
                                  <a:solidFill>
                                    <a:schemeClr val="tx2"/>
                                  </a:solidFill>
                                  <a:latin typeface="Cambria Math" panose="02040503050406030204" pitchFamily="18" charset="0"/>
                                </a:rPr>
                                <m:t>1</m:t>
                              </m:r>
                            </m:den>
                          </m:f>
                        </m:num>
                        <m:den>
                          <m:f>
                            <m:fPr>
                              <m:ctrlPr>
                                <a:rPr lang="es-MX" sz="3600" i="1">
                                  <a:solidFill>
                                    <a:schemeClr val="tx2"/>
                                  </a:solidFill>
                                  <a:latin typeface="Cambria Math" panose="02040503050406030204" pitchFamily="18" charset="0"/>
                                </a:rPr>
                              </m:ctrlPr>
                            </m:fPr>
                            <m:num>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sup>
                              </m:sSup>
                              <m:r>
                                <a:rPr lang="es-MX" sz="3600" b="0" i="1" smtClean="0">
                                  <a:solidFill>
                                    <a:schemeClr val="tx2"/>
                                  </a:solidFill>
                                  <a:latin typeface="Cambria Math" panose="02040503050406030204" pitchFamily="18" charset="0"/>
                                </a:rPr>
                                <m:t> </m:t>
                              </m:r>
                              <m:r>
                                <m:rPr>
                                  <m:nor/>
                                </m:rPr>
                                <a:rPr lang="es-MX" sz="3600" b="0" i="0" smtClean="0">
                                  <a:solidFill>
                                    <a:schemeClr val="tx2"/>
                                  </a:solidFill>
                                  <a:latin typeface="Cambria Math" panose="02040503050406030204" pitchFamily="18" charset="0"/>
                                </a:rPr>
                                <m:t>kg</m:t>
                              </m:r>
                            </m:num>
                            <m:den>
                              <m:sSup>
                                <m:sSupPr>
                                  <m:ctrlPr>
                                    <a:rPr lang="es-MX" sz="3600" i="1">
                                      <a:solidFill>
                                        <a:schemeClr val="tx2"/>
                                      </a:solidFill>
                                      <a:latin typeface="Cambria Math" panose="02040503050406030204" pitchFamily="18" charset="0"/>
                                    </a:rPr>
                                  </m:ctrlPr>
                                </m:sSupPr>
                                <m:e>
                                  <m:r>
                                    <m:rPr>
                                      <m:nor/>
                                    </m:rPr>
                                    <a:rPr lang="es-MX" sz="3600">
                                      <a:solidFill>
                                        <a:schemeClr val="tx2"/>
                                      </a:solidFill>
                                      <a:latin typeface="Cambria Math" panose="02040503050406030204" pitchFamily="18" charset="0"/>
                                    </a:rPr>
                                    <m:t>kg</m:t>
                                  </m:r>
                                </m:e>
                                <m:sup>
                                  <m:r>
                                    <a:rPr lang="es-MX" sz="3600" i="1">
                                      <a:solidFill>
                                        <a:schemeClr val="tx2"/>
                                      </a:solidFill>
                                      <a:latin typeface="Cambria Math" panose="02040503050406030204" pitchFamily="18" charset="0"/>
                                    </a:rPr>
                                    <m:t>2</m:t>
                                  </m:r>
                                </m:sup>
                              </m:sSup>
                            </m:den>
                          </m:f>
                        </m:den>
                      </m:f>
                      <m:r>
                        <a:rPr lang="es-MX" sz="3600" b="0" i="1" smtClean="0">
                          <a:solidFill>
                            <a:schemeClr val="tx2"/>
                          </a:solidFill>
                          <a:latin typeface="Cambria Math" panose="02040503050406030204" pitchFamily="18" charset="0"/>
                        </a:rPr>
                        <m:t>=</m:t>
                      </m:r>
                    </m:oMath>
                  </m:oMathPara>
                </a14:m>
                <a:endParaRPr lang="es-MX" sz="3600" dirty="0">
                  <a:solidFill>
                    <a:schemeClr val="tx2"/>
                  </a:solidFill>
                </a:endParaRPr>
              </a:p>
            </p:txBody>
          </p:sp>
        </mc:Choice>
        <mc:Fallback xmlns="">
          <p:sp>
            <p:nvSpPr>
              <p:cNvPr id="5" name="CuadroTexto 4">
                <a:extLst>
                  <a:ext uri="{FF2B5EF4-FFF2-40B4-BE49-F238E27FC236}">
                    <a16:creationId xmlns:a16="http://schemas.microsoft.com/office/drawing/2014/main" id="{7FDB5E00-CAC3-024B-8F31-D1236999193C}"/>
                  </a:ext>
                </a:extLst>
              </p:cNvPr>
              <p:cNvSpPr txBox="1">
                <a:spLocks noRot="1" noChangeAspect="1" noMove="1" noResize="1" noEditPoints="1" noAdjustHandles="1" noChangeArrowheads="1" noChangeShapeType="1" noTextEdit="1"/>
              </p:cNvSpPr>
              <p:nvPr/>
            </p:nvSpPr>
            <p:spPr>
              <a:xfrm>
                <a:off x="9097432" y="2066383"/>
                <a:ext cx="2958580" cy="2226956"/>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EF5B460-627C-5877-08B6-0FBA54F452C8}"/>
                  </a:ext>
                </a:extLst>
              </p:cNvPr>
              <p:cNvSpPr txBox="1"/>
              <p:nvPr/>
            </p:nvSpPr>
            <p:spPr>
              <a:xfrm>
                <a:off x="8901870" y="4502094"/>
                <a:ext cx="2958580" cy="1301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3600" i="1">
                          <a:solidFill>
                            <a:schemeClr val="tx2"/>
                          </a:solidFill>
                          <a:latin typeface="Cambria Math" panose="02040503050406030204" pitchFamily="18" charset="0"/>
                        </a:rPr>
                        <m:t>=</m:t>
                      </m:r>
                      <m:f>
                        <m:fPr>
                          <m:ctrlPr>
                            <a:rPr lang="es-MX" sz="3600" i="1" smtClean="0">
                              <a:solidFill>
                                <a:schemeClr val="tx2"/>
                              </a:solidFill>
                              <a:latin typeface="Cambria Math" panose="02040503050406030204" pitchFamily="18" charset="0"/>
                            </a:rPr>
                          </m:ctrlPr>
                        </m:fPr>
                        <m:num>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r>
                                <a:rPr lang="es-MX" sz="3600" b="0" i="1" smtClean="0">
                                  <a:solidFill>
                                    <a:schemeClr val="tx2"/>
                                  </a:solidFill>
                                  <a:latin typeface="Cambria Math" panose="02040503050406030204" pitchFamily="18" charset="0"/>
                                </a:rPr>
                                <m:t> </m:t>
                              </m:r>
                            </m:sup>
                          </m:sSup>
                          <m:sSup>
                            <m:sSupPr>
                              <m:ctrlPr>
                                <a:rPr lang="es-MX" sz="3600" i="1">
                                  <a:solidFill>
                                    <a:schemeClr val="tx2"/>
                                  </a:solidFill>
                                  <a:latin typeface="Cambria Math" panose="02040503050406030204" pitchFamily="18" charset="0"/>
                                </a:rPr>
                              </m:ctrlPr>
                            </m:sSupPr>
                            <m:e>
                              <m:r>
                                <m:rPr>
                                  <m:nor/>
                                </m:rPr>
                                <a:rPr lang="es-MX" sz="3600">
                                  <a:solidFill>
                                    <a:schemeClr val="tx2"/>
                                  </a:solidFill>
                                  <a:latin typeface="Cambria Math" panose="02040503050406030204" pitchFamily="18" charset="0"/>
                                </a:rPr>
                                <m:t>kg</m:t>
                              </m:r>
                            </m:e>
                            <m:sup>
                              <m:r>
                                <a:rPr lang="es-MX" sz="3600" i="1">
                                  <a:solidFill>
                                    <a:schemeClr val="tx2"/>
                                  </a:solidFill>
                                  <a:latin typeface="Cambria Math" panose="02040503050406030204" pitchFamily="18" charset="0"/>
                                </a:rPr>
                                <m:t>2</m:t>
                              </m:r>
                            </m:sup>
                          </m:sSup>
                        </m:num>
                        <m:den>
                          <m:r>
                            <a:rPr lang="es-MX" sz="3600" i="1">
                              <a:solidFill>
                                <a:schemeClr val="tx2"/>
                              </a:solidFill>
                              <a:latin typeface="Cambria Math" panose="02040503050406030204" pitchFamily="18" charset="0"/>
                            </a:rPr>
                            <m:t>𝑁</m:t>
                          </m:r>
                          <m:r>
                            <a:rPr lang="es-MX" sz="3600" i="1">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𝑚</m:t>
                              </m:r>
                            </m:e>
                            <m:sup>
                              <m:r>
                                <a:rPr lang="es-MX" sz="3600" i="1">
                                  <a:solidFill>
                                    <a:schemeClr val="tx2"/>
                                  </a:solidFill>
                                  <a:latin typeface="Cambria Math" panose="02040503050406030204" pitchFamily="18" charset="0"/>
                                </a:rPr>
                                <m:t>2</m:t>
                              </m:r>
                            </m:sup>
                          </m:sSup>
                          <m:r>
                            <a:rPr lang="es-MX" sz="3600" i="1">
                              <a:solidFill>
                                <a:schemeClr val="tx2"/>
                              </a:solidFill>
                              <a:latin typeface="Cambria Math" panose="02040503050406030204" pitchFamily="18" charset="0"/>
                            </a:rPr>
                            <m:t> </m:t>
                          </m:r>
                          <m:r>
                            <m:rPr>
                              <m:nor/>
                            </m:rPr>
                            <a:rPr lang="es-MX" sz="3600">
                              <a:solidFill>
                                <a:schemeClr val="tx2"/>
                              </a:solidFill>
                              <a:latin typeface="Cambria Math" panose="02040503050406030204" pitchFamily="18" charset="0"/>
                            </a:rPr>
                            <m:t>kg</m:t>
                          </m:r>
                        </m:den>
                      </m:f>
                    </m:oMath>
                  </m:oMathPara>
                </a14:m>
                <a:endParaRPr lang="es-MX" sz="3600" dirty="0">
                  <a:solidFill>
                    <a:schemeClr val="tx2"/>
                  </a:solidFill>
                </a:endParaRPr>
              </a:p>
            </p:txBody>
          </p:sp>
        </mc:Choice>
        <mc:Fallback xmlns="">
          <p:sp>
            <p:nvSpPr>
              <p:cNvPr id="7" name="CuadroTexto 6">
                <a:extLst>
                  <a:ext uri="{FF2B5EF4-FFF2-40B4-BE49-F238E27FC236}">
                    <a16:creationId xmlns:a16="http://schemas.microsoft.com/office/drawing/2014/main" id="{2EF5B460-627C-5877-08B6-0FBA54F452C8}"/>
                  </a:ext>
                </a:extLst>
              </p:cNvPr>
              <p:cNvSpPr txBox="1">
                <a:spLocks noRot="1" noChangeAspect="1" noMove="1" noResize="1" noEditPoints="1" noAdjustHandles="1" noChangeArrowheads="1" noChangeShapeType="1" noTextEdit="1"/>
              </p:cNvSpPr>
              <p:nvPr/>
            </p:nvSpPr>
            <p:spPr>
              <a:xfrm>
                <a:off x="8901870" y="4502094"/>
                <a:ext cx="2958580" cy="1301062"/>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8D275BC-9F30-84F4-605A-EC8A05003A4A}"/>
                  </a:ext>
                </a:extLst>
              </p:cNvPr>
              <p:cNvSpPr txBox="1"/>
              <p:nvPr/>
            </p:nvSpPr>
            <p:spPr>
              <a:xfrm>
                <a:off x="5569354" y="5498510"/>
                <a:ext cx="17889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11.24 </m:t>
                      </m:r>
                      <m:r>
                        <m:rPr>
                          <m:nor/>
                        </m:rPr>
                        <a:rPr lang="es-MX" sz="3600" b="0" i="0" smtClean="0">
                          <a:solidFill>
                            <a:schemeClr val="tx2"/>
                          </a:solidFill>
                          <a:latin typeface="Cambria Math" panose="02040503050406030204" pitchFamily="18" charset="0"/>
                        </a:rPr>
                        <m:t>kg</m:t>
                      </m:r>
                    </m:oMath>
                  </m:oMathPara>
                </a14:m>
                <a:endParaRPr lang="es-MX" sz="3600" dirty="0">
                  <a:solidFill>
                    <a:schemeClr val="tx2"/>
                  </a:solidFill>
                </a:endParaRPr>
              </a:p>
            </p:txBody>
          </p:sp>
        </mc:Choice>
        <mc:Fallback xmlns="">
          <p:sp>
            <p:nvSpPr>
              <p:cNvPr id="8" name="CuadroTexto 7">
                <a:extLst>
                  <a:ext uri="{FF2B5EF4-FFF2-40B4-BE49-F238E27FC236}">
                    <a16:creationId xmlns:a16="http://schemas.microsoft.com/office/drawing/2014/main" id="{98D275BC-9F30-84F4-605A-EC8A05003A4A}"/>
                  </a:ext>
                </a:extLst>
              </p:cNvPr>
              <p:cNvSpPr txBox="1">
                <a:spLocks noRot="1" noChangeAspect="1" noMove="1" noResize="1" noEditPoints="1" noAdjustHandles="1" noChangeArrowheads="1" noChangeShapeType="1" noTextEdit="1"/>
              </p:cNvSpPr>
              <p:nvPr/>
            </p:nvSpPr>
            <p:spPr>
              <a:xfrm>
                <a:off x="5569354" y="5498510"/>
                <a:ext cx="1788951" cy="553998"/>
              </a:xfrm>
              <a:prstGeom prst="rect">
                <a:avLst/>
              </a:prstGeom>
              <a:blipFill>
                <a:blip r:embed="rId8"/>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4624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90"/>
                                          </p:val>
                                        </p:tav>
                                        <p:tav tm="100000">
                                          <p:val>
                                            <p:fltVal val="0"/>
                                          </p:val>
                                        </p:tav>
                                      </p:tavLst>
                                    </p:anim>
                                    <p:animEffect transition="in" filter="fade">
                                      <p:cBhvr>
                                        <p:cTn id="20" dur="1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1000" fill="hold"/>
                                        <p:tgtEl>
                                          <p:spTgt spid="8"/>
                                        </p:tgtEl>
                                        <p:attrNameLst>
                                          <p:attrName>ppt_w</p:attrName>
                                        </p:attrNameLst>
                                      </p:cBhvr>
                                      <p:tavLst>
                                        <p:tav tm="0">
                                          <p:val>
                                            <p:fltVal val="0"/>
                                          </p:val>
                                        </p:tav>
                                        <p:tav tm="100000">
                                          <p:val>
                                            <p:strVal val="#ppt_w"/>
                                          </p:val>
                                        </p:tav>
                                      </p:tavLst>
                                    </p:anim>
                                    <p:anim calcmode="lin" valueType="num">
                                      <p:cBhvr>
                                        <p:cTn id="46" dur="1000" fill="hold"/>
                                        <p:tgtEl>
                                          <p:spTgt spid="8"/>
                                        </p:tgtEl>
                                        <p:attrNameLst>
                                          <p:attrName>ppt_h</p:attrName>
                                        </p:attrNameLst>
                                      </p:cBhvr>
                                      <p:tavLst>
                                        <p:tav tm="0">
                                          <p:val>
                                            <p:fltVal val="0"/>
                                          </p:val>
                                        </p:tav>
                                        <p:tav tm="100000">
                                          <p:val>
                                            <p:strVal val="#ppt_h"/>
                                          </p:val>
                                        </p:tav>
                                      </p:tavLst>
                                    </p:anim>
                                    <p:anim calcmode="lin" valueType="num">
                                      <p:cBhvr>
                                        <p:cTn id="47" dur="1000" fill="hold"/>
                                        <p:tgtEl>
                                          <p:spTgt spid="8"/>
                                        </p:tgtEl>
                                        <p:attrNameLst>
                                          <p:attrName>style.rotation</p:attrName>
                                        </p:attrNameLst>
                                      </p:cBhvr>
                                      <p:tavLst>
                                        <p:tav tm="0">
                                          <p:val>
                                            <p:fltVal val="90"/>
                                          </p:val>
                                        </p:tav>
                                        <p:tav tm="100000">
                                          <p:val>
                                            <p:fltVal val="0"/>
                                          </p:val>
                                        </p:tav>
                                      </p:tavLst>
                                    </p:anim>
                                    <p:animEffect transition="in" filter="fade">
                                      <p:cBhvr>
                                        <p:cTn id="4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4" grpId="0"/>
      <p:bldP spid="2" grpId="0"/>
      <p:bldP spid="5" grpId="0"/>
      <p:bldP spid="7"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10501626" cy="1362113"/>
          </a:xfrm>
        </p:spPr>
        <p:txBody>
          <a:bodyPr rtlCol="0">
            <a:normAutofit/>
          </a:bodyPr>
          <a:lstStyle/>
          <a:p>
            <a:pPr rtl="0"/>
            <a:r>
              <a:rPr lang="es-MX" sz="4800" dirty="0">
                <a:solidFill>
                  <a:schemeClr val="bg2"/>
                </a:solidFill>
              </a:rPr>
              <a:t>Calculando la distancia entre dos objetos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1938992"/>
          </a:xfrm>
          <a:prstGeom prst="rect">
            <a:avLst/>
          </a:prstGeom>
          <a:noFill/>
        </p:spPr>
        <p:txBody>
          <a:bodyPr wrap="square" rtlCol="0">
            <a:spAutoFit/>
          </a:bodyPr>
          <a:lstStyle/>
          <a:p>
            <a:r>
              <a:rPr lang="es-MX" sz="4000" b="1" dirty="0">
                <a:solidFill>
                  <a:srgbClr val="FF0000"/>
                </a:solidFill>
              </a:rPr>
              <a:t>Ejercicio: </a:t>
            </a:r>
            <a:r>
              <a:rPr lang="es-MX" sz="4000" dirty="0">
                <a:solidFill>
                  <a:schemeClr val="tx2"/>
                </a:solidFill>
              </a:rPr>
              <a:t>Calcula la distancia de separación entre un cuerpo de 3 kg y otro de 8 kg, si entre ambos existe una fuerza de atracción de </a:t>
            </a:r>
          </a:p>
        </p:txBody>
      </p:sp>
      <p:grpSp>
        <p:nvGrpSpPr>
          <p:cNvPr id="9" name="Grupo 8">
            <a:extLst>
              <a:ext uri="{FF2B5EF4-FFF2-40B4-BE49-F238E27FC236}">
                <a16:creationId xmlns:a16="http://schemas.microsoft.com/office/drawing/2014/main" id="{DA3F835E-DA2B-327D-CB93-07AF126DF571}"/>
              </a:ext>
            </a:extLst>
          </p:cNvPr>
          <p:cNvGrpSpPr/>
          <p:nvPr/>
        </p:nvGrpSpPr>
        <p:grpSpPr>
          <a:xfrm>
            <a:off x="1459476" y="4538546"/>
            <a:ext cx="9087730" cy="1533375"/>
            <a:chOff x="1491175" y="5050302"/>
            <a:chExt cx="9087730" cy="1533375"/>
          </a:xfrm>
        </p:grpSpPr>
        <p:cxnSp>
          <p:nvCxnSpPr>
            <p:cNvPr id="8" name="Conector recto de flecha 7">
              <a:extLst>
                <a:ext uri="{FF2B5EF4-FFF2-40B4-BE49-F238E27FC236}">
                  <a16:creationId xmlns:a16="http://schemas.microsoft.com/office/drawing/2014/main" id="{B28160EE-C771-5731-338F-F9DFD7680A6F}"/>
                </a:ext>
              </a:extLst>
            </p:cNvPr>
            <p:cNvCxnSpPr>
              <a:cxnSpLocks/>
            </p:cNvCxnSpPr>
            <p:nvPr/>
          </p:nvCxnSpPr>
          <p:spPr>
            <a:xfrm>
              <a:off x="3038622" y="6177826"/>
              <a:ext cx="6175716" cy="0"/>
            </a:xfrm>
            <a:prstGeom prst="straightConnector1">
              <a:avLst/>
            </a:prstGeom>
            <a:ln w="57150">
              <a:solidFill>
                <a:srgbClr val="FF0000"/>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10" name="CuadroTexto 9">
              <a:extLst>
                <a:ext uri="{FF2B5EF4-FFF2-40B4-BE49-F238E27FC236}">
                  <a16:creationId xmlns:a16="http://schemas.microsoft.com/office/drawing/2014/main" id="{1D1C0E3F-D837-11B3-BD18-14C82D6D0014}"/>
                </a:ext>
              </a:extLst>
            </p:cNvPr>
            <p:cNvSpPr txBox="1"/>
            <p:nvPr/>
          </p:nvSpPr>
          <p:spPr>
            <a:xfrm>
              <a:off x="5254908" y="5488236"/>
              <a:ext cx="1829027" cy="646331"/>
            </a:xfrm>
            <a:prstGeom prst="rect">
              <a:avLst/>
            </a:prstGeom>
            <a:noFill/>
          </p:spPr>
          <p:txBody>
            <a:bodyPr wrap="none" rtlCol="0">
              <a:spAutoFit/>
            </a:bodyPr>
            <a:lstStyle/>
            <a:p>
              <a:r>
                <a:rPr lang="es-MX" sz="3600" dirty="0">
                  <a:solidFill>
                    <a:schemeClr val="tx2"/>
                  </a:solidFill>
                </a:rPr>
                <a:t>? metros</a:t>
              </a:r>
            </a:p>
          </p:txBody>
        </p:sp>
        <p:sp>
          <p:nvSpPr>
            <p:cNvPr id="2" name="Cubo 1">
              <a:extLst>
                <a:ext uri="{FF2B5EF4-FFF2-40B4-BE49-F238E27FC236}">
                  <a16:creationId xmlns:a16="http://schemas.microsoft.com/office/drawing/2014/main" id="{ACF39538-589B-8D01-EA02-7C39DF0BEC31}"/>
                </a:ext>
              </a:extLst>
            </p:cNvPr>
            <p:cNvSpPr/>
            <p:nvPr/>
          </p:nvSpPr>
          <p:spPr>
            <a:xfrm>
              <a:off x="1491175" y="5685457"/>
              <a:ext cx="1547447" cy="898220"/>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solidFill>
                    <a:schemeClr val="tx2"/>
                  </a:solidFill>
                </a:rPr>
                <a:t>m</a:t>
              </a:r>
              <a:r>
                <a:rPr lang="es-MX" sz="3200" baseline="-25000" dirty="0">
                  <a:solidFill>
                    <a:schemeClr val="tx2"/>
                  </a:solidFill>
                </a:rPr>
                <a:t>1</a:t>
              </a:r>
            </a:p>
          </p:txBody>
        </p:sp>
        <p:sp>
          <p:nvSpPr>
            <p:cNvPr id="5" name="Cilindro 4">
              <a:extLst>
                <a:ext uri="{FF2B5EF4-FFF2-40B4-BE49-F238E27FC236}">
                  <a16:creationId xmlns:a16="http://schemas.microsoft.com/office/drawing/2014/main" id="{7BF4C17E-F7B4-19FB-78BD-42122C49BB0E}"/>
                </a:ext>
              </a:extLst>
            </p:cNvPr>
            <p:cNvSpPr/>
            <p:nvPr/>
          </p:nvSpPr>
          <p:spPr>
            <a:xfrm>
              <a:off x="9214338" y="5050302"/>
              <a:ext cx="1364567" cy="1533375"/>
            </a:xfrm>
            <a:prstGeom prst="can">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solidFill>
                    <a:schemeClr val="tx2"/>
                  </a:solidFill>
                </a:rPr>
                <a:t>m</a:t>
              </a:r>
              <a:r>
                <a:rPr lang="es-MX" sz="3200" baseline="-25000" dirty="0">
                  <a:solidFill>
                    <a:schemeClr val="tx2"/>
                  </a:solidFill>
                </a:rPr>
                <a:t>2</a:t>
              </a:r>
            </a:p>
          </p:txBody>
        </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02512BA-8B1B-6EB3-1F0B-9A6800DCDA84}"/>
                  </a:ext>
                </a:extLst>
              </p:cNvPr>
              <p:cNvSpPr txBox="1"/>
              <p:nvPr/>
            </p:nvSpPr>
            <p:spPr>
              <a:xfrm>
                <a:off x="6410905" y="3366242"/>
                <a:ext cx="2399696" cy="553998"/>
              </a:xfrm>
              <a:prstGeom prst="rect">
                <a:avLst/>
              </a:prstGeom>
              <a:noFill/>
            </p:spPr>
            <p:txBody>
              <a:bodyPr wrap="none" lIns="0" tIns="0" rIns="0" bIns="0" rtlCol="0">
                <a:spAutoFit/>
              </a:bodyPr>
              <a:lstStyle/>
              <a:p>
                <a14:m>
                  <m:oMath xmlns:m="http://schemas.openxmlformats.org/officeDocument/2006/math">
                    <m:r>
                      <a:rPr lang="es-MX" sz="3600" i="1" smtClean="0">
                        <a:solidFill>
                          <a:schemeClr val="tx2"/>
                        </a:solidFill>
                        <a:latin typeface="Cambria Math" panose="02040503050406030204" pitchFamily="18" charset="0"/>
                      </a:rPr>
                      <m:t>9</m:t>
                    </m:r>
                    <m:r>
                      <m:rPr>
                        <m:nor/>
                      </m:rPr>
                      <a:rPr lang="es-MX" sz="3600" b="0" i="0" smtClean="0">
                        <a:solidFill>
                          <a:schemeClr val="tx2"/>
                        </a:solidFill>
                        <a:latin typeface="Cambria Math" panose="02040503050406030204" pitchFamily="18" charset="0"/>
                      </a:rPr>
                      <m:t> </m:t>
                    </m:r>
                    <m:r>
                      <m:rPr>
                        <m:nor/>
                      </m:rPr>
                      <a:rPr lang="es-MX" sz="3600">
                        <a:solidFill>
                          <a:schemeClr val="tx2"/>
                        </a:solidFill>
                        <a:latin typeface="Cambria Math" panose="02040503050406030204" pitchFamily="18" charset="0"/>
                      </a:rPr>
                      <m:t>x</m:t>
                    </m:r>
                    <m:r>
                      <m:rPr>
                        <m:nor/>
                      </m:rPr>
                      <a:rPr lang="es-MX" sz="3600" b="0" i="0" smtClean="0">
                        <a:solidFill>
                          <a:schemeClr val="tx2"/>
                        </a:solidFill>
                        <a:latin typeface="Cambria Math" panose="02040503050406030204" pitchFamily="18" charset="0"/>
                      </a:rPr>
                      <m:t> </m:t>
                    </m:r>
                    <m:sSup>
                      <m:sSupPr>
                        <m:ctrlPr>
                          <a:rPr lang="es-MX" sz="3600" i="1">
                            <a:solidFill>
                              <a:schemeClr val="tx2"/>
                            </a:solidFill>
                            <a:latin typeface="Cambria Math" panose="02040503050406030204" pitchFamily="18" charset="0"/>
                          </a:rPr>
                        </m:ctrlPr>
                      </m:sSupPr>
                      <m:e>
                        <m:r>
                          <a:rPr lang="es-MX" sz="3600" i="1">
                            <a:solidFill>
                              <a:schemeClr val="tx2"/>
                            </a:solidFill>
                            <a:latin typeface="Cambria Math" panose="02040503050406030204" pitchFamily="18" charset="0"/>
                          </a:rPr>
                          <m:t>10</m:t>
                        </m:r>
                      </m:e>
                      <m:sup>
                        <m:r>
                          <a:rPr lang="es-MX" sz="3600" i="1">
                            <a:solidFill>
                              <a:schemeClr val="tx2"/>
                            </a:solidFill>
                            <a:latin typeface="Cambria Math" panose="02040503050406030204" pitchFamily="18" charset="0"/>
                          </a:rPr>
                          <m:t>−</m:t>
                        </m:r>
                        <m:r>
                          <a:rPr lang="es-MX" sz="3600" b="0" i="1" smtClean="0">
                            <a:solidFill>
                              <a:schemeClr val="tx2"/>
                            </a:solidFill>
                            <a:latin typeface="Cambria Math" panose="02040503050406030204" pitchFamily="18" charset="0"/>
                          </a:rPr>
                          <m:t>10</m:t>
                        </m:r>
                      </m:sup>
                    </m:sSup>
                    <m:r>
                      <a:rPr lang="es-MX" sz="3600" b="0" i="1" smtClean="0">
                        <a:solidFill>
                          <a:schemeClr val="tx2"/>
                        </a:solidFill>
                        <a:latin typeface="Cambria Math" panose="02040503050406030204" pitchFamily="18" charset="0"/>
                      </a:rPr>
                      <m:t> </m:t>
                    </m:r>
                    <m:r>
                      <a:rPr lang="es-MX" sz="3600" b="0" i="1" smtClean="0">
                        <a:solidFill>
                          <a:schemeClr val="tx2"/>
                        </a:solidFill>
                        <a:latin typeface="Cambria Math" panose="02040503050406030204" pitchFamily="18" charset="0"/>
                      </a:rPr>
                      <m:t>𝑁</m:t>
                    </m:r>
                  </m:oMath>
                </a14:m>
                <a:r>
                  <a:rPr lang="es-MX" sz="3600" dirty="0">
                    <a:solidFill>
                      <a:schemeClr val="tx2"/>
                    </a:solidFill>
                  </a:rPr>
                  <a:t> </a:t>
                </a:r>
              </a:p>
            </p:txBody>
          </p:sp>
        </mc:Choice>
        <mc:Fallback xmlns="">
          <p:sp>
            <p:nvSpPr>
              <p:cNvPr id="4" name="CuadroTexto 3">
                <a:extLst>
                  <a:ext uri="{FF2B5EF4-FFF2-40B4-BE49-F238E27FC236}">
                    <a16:creationId xmlns:a16="http://schemas.microsoft.com/office/drawing/2014/main" id="{F02512BA-8B1B-6EB3-1F0B-9A6800DCDA84}"/>
                  </a:ext>
                </a:extLst>
              </p:cNvPr>
              <p:cNvSpPr txBox="1">
                <a:spLocks noRot="1" noChangeAspect="1" noMove="1" noResize="1" noEditPoints="1" noAdjustHandles="1" noChangeArrowheads="1" noChangeShapeType="1" noTextEdit="1"/>
              </p:cNvSpPr>
              <p:nvPr/>
            </p:nvSpPr>
            <p:spPr>
              <a:xfrm>
                <a:off x="6410905" y="3366242"/>
                <a:ext cx="2399696" cy="553998"/>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7715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fontScale="90000"/>
          </a:bodyPr>
          <a:lstStyle/>
          <a:p>
            <a:pPr rtl="0"/>
            <a:r>
              <a:rPr lang="es-MX" sz="4800" dirty="0">
                <a:solidFill>
                  <a:schemeClr val="bg2"/>
                </a:solidFill>
              </a:rPr>
              <a:t>Calculando la masa del segundo objeto</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2702858" cy="2554545"/>
          </a:xfrm>
          <a:prstGeom prst="rect">
            <a:avLst/>
          </a:prstGeom>
          <a:noFill/>
        </p:spPr>
        <p:txBody>
          <a:bodyPr wrap="square" rtlCol="0">
            <a:spAutoFit/>
          </a:bodyPr>
          <a:lstStyle/>
          <a:p>
            <a:r>
              <a:rPr lang="es-MX" sz="4000" b="1" dirty="0">
                <a:solidFill>
                  <a:srgbClr val="FF0000"/>
                </a:solidFill>
              </a:rPr>
              <a:t>Datos: </a:t>
            </a:r>
          </a:p>
          <a:p>
            <a:r>
              <a:rPr lang="es-MX" sz="4000" dirty="0">
                <a:solidFill>
                  <a:schemeClr val="tx2"/>
                </a:solidFill>
              </a:rPr>
              <a:t>m</a:t>
            </a:r>
            <a:r>
              <a:rPr lang="es-MX" sz="4000" baseline="-25000" dirty="0">
                <a:solidFill>
                  <a:schemeClr val="tx2"/>
                </a:solidFill>
              </a:rPr>
              <a:t>1</a:t>
            </a:r>
            <a:r>
              <a:rPr lang="es-MX" sz="4000" dirty="0">
                <a:solidFill>
                  <a:schemeClr val="tx2"/>
                </a:solidFill>
              </a:rPr>
              <a:t> = 3 kg</a:t>
            </a:r>
          </a:p>
          <a:p>
            <a:r>
              <a:rPr lang="es-MX" sz="4000" dirty="0">
                <a:solidFill>
                  <a:schemeClr val="tx2"/>
                </a:solidFill>
              </a:rPr>
              <a:t>m</a:t>
            </a:r>
            <a:r>
              <a:rPr lang="es-MX" sz="4000" baseline="-25000" dirty="0">
                <a:solidFill>
                  <a:schemeClr val="tx2"/>
                </a:solidFill>
              </a:rPr>
              <a:t>2</a:t>
            </a:r>
            <a:r>
              <a:rPr lang="es-MX" sz="4000" dirty="0">
                <a:solidFill>
                  <a:schemeClr val="tx2"/>
                </a:solidFill>
              </a:rPr>
              <a:t> = 8 kg</a:t>
            </a:r>
          </a:p>
          <a:p>
            <a:r>
              <a:rPr lang="es-MX" sz="4000" dirty="0">
                <a:solidFill>
                  <a:schemeClr val="tx2"/>
                </a:solidFill>
              </a:rPr>
              <a:t>r = ?</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FEBA5AE-7453-031C-FE15-06A3FEEF22BC}"/>
                  </a:ext>
                </a:extLst>
              </p:cNvPr>
              <p:cNvSpPr txBox="1"/>
              <p:nvPr/>
            </p:nvSpPr>
            <p:spPr>
              <a:xfrm>
                <a:off x="687456" y="4548553"/>
                <a:ext cx="319997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𝐹</m:t>
                      </m:r>
                      <m:r>
                        <a:rPr lang="es-MX" sz="3600" b="0" i="1" smtClean="0">
                          <a:solidFill>
                            <a:schemeClr val="tx2"/>
                          </a:solidFill>
                          <a:latin typeface="Cambria Math" panose="02040503050406030204" pitchFamily="18" charset="0"/>
                        </a:rPr>
                        <m:t>=9</m:t>
                      </m:r>
                      <m:r>
                        <m:rPr>
                          <m:nor/>
                        </m:rPr>
                        <a:rPr lang="es-MX" sz="3600" b="0" i="0" smtClean="0">
                          <a:solidFill>
                            <a:schemeClr val="tx2"/>
                          </a:solidFill>
                          <a:latin typeface="Cambria Math" panose="02040503050406030204" pitchFamily="18" charset="0"/>
                        </a:rPr>
                        <m:t> </m:t>
                      </m:r>
                      <m:r>
                        <m:rPr>
                          <m:nor/>
                        </m:rPr>
                        <a:rPr lang="es-MX" sz="3600" b="0" i="0" smtClean="0">
                          <a:solidFill>
                            <a:schemeClr val="tx2"/>
                          </a:solidFill>
                          <a:latin typeface="Cambria Math" panose="02040503050406030204" pitchFamily="18" charset="0"/>
                        </a:rPr>
                        <m:t>x</m:t>
                      </m:r>
                      <m:r>
                        <m:rPr>
                          <m:nor/>
                        </m:rPr>
                        <a:rPr lang="es-MX" sz="3600" b="0" i="0"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10</m:t>
                          </m:r>
                        </m:e>
                        <m:sup>
                          <m:r>
                            <a:rPr lang="es-MX" sz="3600" b="0" i="1" smtClean="0">
                              <a:solidFill>
                                <a:schemeClr val="tx2"/>
                              </a:solidFill>
                              <a:latin typeface="Cambria Math" panose="02040503050406030204" pitchFamily="18" charset="0"/>
                            </a:rPr>
                            <m:t>−10</m:t>
                          </m:r>
                        </m:sup>
                      </m:sSup>
                      <m:r>
                        <a:rPr lang="es-MX" sz="3600" b="0" i="1" smtClean="0">
                          <a:solidFill>
                            <a:schemeClr val="tx2"/>
                          </a:solidFill>
                          <a:latin typeface="Cambria Math" panose="02040503050406030204" pitchFamily="18" charset="0"/>
                        </a:rPr>
                        <m:t>𝑁</m:t>
                      </m:r>
                    </m:oMath>
                  </m:oMathPara>
                </a14:m>
                <a:endParaRPr lang="es-MX" sz="3600" dirty="0">
                  <a:solidFill>
                    <a:schemeClr val="tx2"/>
                  </a:solidFill>
                </a:endParaRPr>
              </a:p>
            </p:txBody>
          </p:sp>
        </mc:Choice>
        <mc:Fallback xmlns="">
          <p:sp>
            <p:nvSpPr>
              <p:cNvPr id="2" name="CuadroTexto 1">
                <a:extLst>
                  <a:ext uri="{FF2B5EF4-FFF2-40B4-BE49-F238E27FC236}">
                    <a16:creationId xmlns:a16="http://schemas.microsoft.com/office/drawing/2014/main" id="{2FEBA5AE-7453-031C-FE15-06A3FEEF22BC}"/>
                  </a:ext>
                </a:extLst>
              </p:cNvPr>
              <p:cNvSpPr txBox="1">
                <a:spLocks noRot="1" noChangeAspect="1" noMove="1" noResize="1" noEditPoints="1" noAdjustHandles="1" noChangeArrowheads="1" noChangeShapeType="1" noTextEdit="1"/>
              </p:cNvSpPr>
              <p:nvPr/>
            </p:nvSpPr>
            <p:spPr>
              <a:xfrm>
                <a:off x="687456" y="4548553"/>
                <a:ext cx="3199979" cy="553998"/>
              </a:xfrm>
              <a:prstGeom prst="rect">
                <a:avLst/>
              </a:prstGeom>
              <a:blipFill>
                <a:blip r:embed="rId3"/>
                <a:stretch>
                  <a:fillRect/>
                </a:stretch>
              </a:blipFill>
            </p:spPr>
            <p:txBody>
              <a:bodyPr/>
              <a:lstStyle/>
              <a:p>
                <a:r>
                  <a:rPr lang="es-MX">
                    <a:noFill/>
                  </a:rPr>
                  <a:t> </a:t>
                </a:r>
              </a:p>
            </p:txBody>
          </p:sp>
        </mc:Fallback>
      </mc:AlternateContent>
      <p:sp>
        <p:nvSpPr>
          <p:cNvPr id="5" name="CuadroTexto 4">
            <a:extLst>
              <a:ext uri="{FF2B5EF4-FFF2-40B4-BE49-F238E27FC236}">
                <a16:creationId xmlns:a16="http://schemas.microsoft.com/office/drawing/2014/main" id="{C6C07761-6B92-C63A-64F8-6434AAE283C7}"/>
              </a:ext>
            </a:extLst>
          </p:cNvPr>
          <p:cNvSpPr txBox="1"/>
          <p:nvPr/>
        </p:nvSpPr>
        <p:spPr>
          <a:xfrm>
            <a:off x="4744571" y="1955505"/>
            <a:ext cx="2702858" cy="707886"/>
          </a:xfrm>
          <a:prstGeom prst="rect">
            <a:avLst/>
          </a:prstGeom>
          <a:noFill/>
        </p:spPr>
        <p:txBody>
          <a:bodyPr wrap="square" rtlCol="0">
            <a:spAutoFit/>
          </a:bodyPr>
          <a:lstStyle/>
          <a:p>
            <a:r>
              <a:rPr lang="es-MX" sz="4000" b="1" dirty="0">
                <a:solidFill>
                  <a:srgbClr val="FF0000"/>
                </a:solidFill>
              </a:rPr>
              <a:t>Expresión: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346B23E-8390-E4A1-A522-BEA1C13E07E1}"/>
                  </a:ext>
                </a:extLst>
              </p:cNvPr>
              <p:cNvSpPr txBox="1"/>
              <p:nvPr/>
            </p:nvSpPr>
            <p:spPr>
              <a:xfrm>
                <a:off x="7447429" y="1940804"/>
                <a:ext cx="3095143" cy="1050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𝐺</m:t>
                      </m:r>
                      <m:r>
                        <a:rPr lang="es-MX" sz="4000" b="0" i="1" smtClean="0">
                          <a:solidFill>
                            <a:schemeClr val="tx2"/>
                          </a:solidFill>
                          <a:latin typeface="Cambria Math" panose="02040503050406030204" pitchFamily="18" charset="0"/>
                        </a:rPr>
                        <m:t> </m:t>
                      </m:r>
                      <m:f>
                        <m:fPr>
                          <m:ctrlPr>
                            <a:rPr lang="es-MX" sz="4000" b="0" i="1" smtClean="0">
                              <a:solidFill>
                                <a:schemeClr val="tx2"/>
                              </a:solidFill>
                              <a:latin typeface="Cambria Math" panose="02040503050406030204" pitchFamily="18" charset="0"/>
                            </a:rPr>
                          </m:ctrlPr>
                        </m:fPr>
                        <m:num>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1</m:t>
                              </m:r>
                            </m:sub>
                          </m:sSub>
                          <m:r>
                            <a:rPr lang="es-MX" sz="4000" b="0" i="1" smtClean="0">
                              <a:solidFill>
                                <a:schemeClr val="tx2"/>
                              </a:solidFill>
                              <a:latin typeface="Cambria Math" panose="02040503050406030204" pitchFamily="18" charset="0"/>
                            </a:rPr>
                            <m:t> </m:t>
                          </m:r>
                          <m:sSub>
                            <m:sSubPr>
                              <m:ctrlPr>
                                <a:rPr lang="es-MX" sz="4000" b="0" i="1" smtClean="0">
                                  <a:solidFill>
                                    <a:schemeClr val="tx2"/>
                                  </a:solidFill>
                                  <a:latin typeface="Cambria Math" panose="02040503050406030204" pitchFamily="18" charset="0"/>
                                </a:rPr>
                              </m:ctrlPr>
                            </m:sSubPr>
                            <m:e>
                              <m:r>
                                <a:rPr lang="es-MX" sz="4000" b="0" i="1" smtClean="0">
                                  <a:solidFill>
                                    <a:schemeClr val="tx2"/>
                                  </a:solidFill>
                                  <a:latin typeface="Cambria Math" panose="02040503050406030204" pitchFamily="18" charset="0"/>
                                </a:rPr>
                                <m:t>𝑚</m:t>
                              </m:r>
                            </m:e>
                            <m:sub>
                              <m:r>
                                <a:rPr lang="es-MX" sz="4000" b="0" i="1" smtClean="0">
                                  <a:solidFill>
                                    <a:schemeClr val="tx2"/>
                                  </a:solidFill>
                                  <a:latin typeface="Cambria Math" panose="02040503050406030204" pitchFamily="18" charset="0"/>
                                </a:rPr>
                                <m:t>2</m:t>
                              </m:r>
                            </m:sub>
                          </m:sSub>
                        </m:num>
                        <m:den>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𝑟</m:t>
                              </m:r>
                            </m:e>
                            <m:sup>
                              <m:r>
                                <a:rPr lang="es-MX" sz="4000" b="0" i="1" smtClean="0">
                                  <a:solidFill>
                                    <a:schemeClr val="tx2"/>
                                  </a:solidFill>
                                  <a:latin typeface="Cambria Math" panose="02040503050406030204" pitchFamily="18" charset="0"/>
                                </a:rPr>
                                <m:t>2</m:t>
                              </m:r>
                            </m:sup>
                          </m:sSup>
                        </m:den>
                      </m:f>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0346B23E-8390-E4A1-A522-BEA1C13E07E1}"/>
                  </a:ext>
                </a:extLst>
              </p:cNvPr>
              <p:cNvSpPr txBox="1">
                <a:spLocks noRot="1" noChangeAspect="1" noMove="1" noResize="1" noEditPoints="1" noAdjustHandles="1" noChangeArrowheads="1" noChangeShapeType="1" noTextEdit="1"/>
              </p:cNvSpPr>
              <p:nvPr/>
            </p:nvSpPr>
            <p:spPr>
              <a:xfrm>
                <a:off x="7447429" y="1940804"/>
                <a:ext cx="3095143" cy="1050288"/>
              </a:xfrm>
              <a:prstGeom prst="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DCA113B-4E7F-D6D4-F6EB-EAE418546CF9}"/>
                  </a:ext>
                </a:extLst>
              </p:cNvPr>
              <p:cNvSpPr txBox="1"/>
              <p:nvPr/>
            </p:nvSpPr>
            <p:spPr>
              <a:xfrm>
                <a:off x="687456" y="5085816"/>
                <a:ext cx="4399474" cy="1208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3600" b="0" i="1" smtClean="0">
                          <a:solidFill>
                            <a:schemeClr val="tx2"/>
                          </a:solidFill>
                          <a:latin typeface="Cambria Math" panose="02040503050406030204" pitchFamily="18" charset="0"/>
                        </a:rPr>
                        <m:t>𝐺</m:t>
                      </m:r>
                      <m:r>
                        <a:rPr lang="es-MX" sz="3600" b="0" i="1" smtClean="0">
                          <a:solidFill>
                            <a:schemeClr val="tx2"/>
                          </a:solidFill>
                          <a:latin typeface="Cambria Math" panose="02040503050406030204" pitchFamily="18" charset="0"/>
                        </a:rPr>
                        <m:t>=6.67</m:t>
                      </m:r>
                      <m:r>
                        <m:rPr>
                          <m:nor/>
                        </m:rPr>
                        <a:rPr lang="es-MX" sz="3600" b="0" i="0" smtClean="0">
                          <a:solidFill>
                            <a:schemeClr val="tx2"/>
                          </a:solidFill>
                          <a:latin typeface="Cambria Math" panose="02040503050406030204" pitchFamily="18" charset="0"/>
                        </a:rPr>
                        <m:t>x</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10</m:t>
                          </m:r>
                        </m:e>
                        <m:sup>
                          <m:r>
                            <a:rPr lang="es-MX" sz="3600" b="0" i="1" smtClean="0">
                              <a:solidFill>
                                <a:schemeClr val="tx2"/>
                              </a:solidFill>
                              <a:latin typeface="Cambria Math" panose="02040503050406030204" pitchFamily="18" charset="0"/>
                            </a:rPr>
                            <m:t>−11</m:t>
                          </m:r>
                        </m:sup>
                      </m:sSup>
                      <m:f>
                        <m:fPr>
                          <m:ctrlPr>
                            <a:rPr lang="es-MX" sz="3600" b="0" i="1" smtClean="0">
                              <a:solidFill>
                                <a:schemeClr val="tx2"/>
                              </a:solidFill>
                              <a:latin typeface="Cambria Math" panose="02040503050406030204" pitchFamily="18" charset="0"/>
                            </a:rPr>
                          </m:ctrlPr>
                        </m:fPr>
                        <m:num>
                          <m:r>
                            <a:rPr lang="es-MX" sz="3600" b="0" i="1" smtClean="0">
                              <a:solidFill>
                                <a:schemeClr val="tx2"/>
                              </a:solidFill>
                              <a:latin typeface="Cambria Math" panose="02040503050406030204" pitchFamily="18" charset="0"/>
                            </a:rPr>
                            <m:t>𝑁</m:t>
                          </m:r>
                          <m:r>
                            <a:rPr lang="es-MX" sz="3600" b="0" i="1" smtClean="0">
                              <a:solidFill>
                                <a:schemeClr val="tx2"/>
                              </a:solidFill>
                              <a:latin typeface="Cambria Math" panose="02040503050406030204" pitchFamily="18" charset="0"/>
                            </a:rPr>
                            <m:t> </m:t>
                          </m:r>
                          <m:sSup>
                            <m:sSupPr>
                              <m:ctrlPr>
                                <a:rPr lang="es-MX" sz="3600" b="0" i="1" smtClean="0">
                                  <a:solidFill>
                                    <a:schemeClr val="tx2"/>
                                  </a:solidFill>
                                  <a:latin typeface="Cambria Math" panose="02040503050406030204" pitchFamily="18" charset="0"/>
                                </a:rPr>
                              </m:ctrlPr>
                            </m:sSupPr>
                            <m:e>
                              <m:r>
                                <a:rPr lang="es-MX" sz="3600" b="0" i="1" smtClean="0">
                                  <a:solidFill>
                                    <a:schemeClr val="tx2"/>
                                  </a:solidFill>
                                  <a:latin typeface="Cambria Math" panose="02040503050406030204" pitchFamily="18" charset="0"/>
                                </a:rPr>
                                <m:t>𝑚</m:t>
                              </m:r>
                            </m:e>
                            <m:sup>
                              <m:r>
                                <a:rPr lang="es-MX" sz="3600" b="0" i="1" smtClean="0">
                                  <a:solidFill>
                                    <a:schemeClr val="tx2"/>
                                  </a:solidFill>
                                  <a:latin typeface="Cambria Math" panose="02040503050406030204" pitchFamily="18" charset="0"/>
                                </a:rPr>
                                <m:t>2</m:t>
                              </m:r>
                            </m:sup>
                          </m:sSup>
                        </m:num>
                        <m:den>
                          <m:sSup>
                            <m:sSupPr>
                              <m:ctrlPr>
                                <a:rPr lang="es-MX" sz="3600" b="0" i="1" smtClean="0">
                                  <a:solidFill>
                                    <a:schemeClr val="tx2"/>
                                  </a:solidFill>
                                  <a:latin typeface="Cambria Math" panose="02040503050406030204" pitchFamily="18" charset="0"/>
                                </a:rPr>
                              </m:ctrlPr>
                            </m:sSupPr>
                            <m:e>
                              <m:r>
                                <m:rPr>
                                  <m:nor/>
                                </m:rPr>
                                <a:rPr lang="es-MX" sz="3600" b="0" i="0" smtClean="0">
                                  <a:solidFill>
                                    <a:schemeClr val="tx2"/>
                                  </a:solidFill>
                                  <a:latin typeface="Cambria Math" panose="02040503050406030204" pitchFamily="18" charset="0"/>
                                </a:rPr>
                                <m:t>kg</m:t>
                              </m:r>
                            </m:e>
                            <m:sup>
                              <m:r>
                                <a:rPr lang="es-MX" sz="3600" b="0" i="1" smtClean="0">
                                  <a:solidFill>
                                    <a:schemeClr val="tx2"/>
                                  </a:solidFill>
                                  <a:latin typeface="Cambria Math" panose="02040503050406030204" pitchFamily="18" charset="0"/>
                                </a:rPr>
                                <m:t>2</m:t>
                              </m:r>
                            </m:sup>
                          </m:sSup>
                        </m:den>
                      </m:f>
                    </m:oMath>
                  </m:oMathPara>
                </a14:m>
                <a:endParaRPr lang="es-MX" sz="3600" dirty="0">
                  <a:solidFill>
                    <a:schemeClr val="tx2"/>
                  </a:solidFill>
                </a:endParaRPr>
              </a:p>
            </p:txBody>
          </p:sp>
        </mc:Choice>
        <mc:Fallback xmlns="">
          <p:sp>
            <p:nvSpPr>
              <p:cNvPr id="6" name="CuadroTexto 5">
                <a:extLst>
                  <a:ext uri="{FF2B5EF4-FFF2-40B4-BE49-F238E27FC236}">
                    <a16:creationId xmlns:a16="http://schemas.microsoft.com/office/drawing/2014/main" id="{2DCA113B-4E7F-D6D4-F6EB-EAE418546CF9}"/>
                  </a:ext>
                </a:extLst>
              </p:cNvPr>
              <p:cNvSpPr txBox="1">
                <a:spLocks noRot="1" noChangeAspect="1" noMove="1" noResize="1" noEditPoints="1" noAdjustHandles="1" noChangeArrowheads="1" noChangeShapeType="1" noTextEdit="1"/>
              </p:cNvSpPr>
              <p:nvPr/>
            </p:nvSpPr>
            <p:spPr>
              <a:xfrm>
                <a:off x="687456" y="5085816"/>
                <a:ext cx="4399474" cy="1208729"/>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445A648-D0C9-BA27-88F4-9656D543BA2B}"/>
                  </a:ext>
                </a:extLst>
              </p:cNvPr>
              <p:cNvSpPr txBox="1"/>
              <p:nvPr/>
            </p:nvSpPr>
            <p:spPr>
              <a:xfrm>
                <a:off x="7069358" y="3174412"/>
                <a:ext cx="419618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i="1" smtClean="0">
                          <a:solidFill>
                            <a:schemeClr val="tx2"/>
                          </a:solidFill>
                          <a:latin typeface="Cambria Math" panose="02040503050406030204" pitchFamily="18" charset="0"/>
                        </a:rPr>
                        <m:t>𝐹</m:t>
                      </m:r>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𝑟</m:t>
                          </m:r>
                        </m:e>
                        <m:sup>
                          <m:r>
                            <a:rPr lang="es-MX" sz="4000" i="1">
                              <a:solidFill>
                                <a:schemeClr val="tx2"/>
                              </a:solidFill>
                              <a:latin typeface="Cambria Math" panose="02040503050406030204" pitchFamily="18" charset="0"/>
                            </a:rPr>
                            <m:t>2</m:t>
                          </m:r>
                        </m:sup>
                      </m:sSup>
                      <m:r>
                        <a:rPr lang="es-MX" sz="4000" b="0" i="1" smtClean="0">
                          <a:solidFill>
                            <a:schemeClr val="tx2"/>
                          </a:solidFill>
                          <a:latin typeface="Cambria Math" panose="02040503050406030204" pitchFamily="18" charset="0"/>
                        </a:rPr>
                        <m:t>=</m:t>
                      </m:r>
                      <m:r>
                        <a:rPr lang="es-MX" sz="4000" i="1" smtClean="0">
                          <a:solidFill>
                            <a:schemeClr val="tx2"/>
                          </a:solidFill>
                          <a:latin typeface="Cambria Math" panose="02040503050406030204" pitchFamily="18" charset="0"/>
                        </a:rPr>
                        <m:t>𝐺</m:t>
                      </m:r>
                      <m:r>
                        <a:rPr lang="es-MX" sz="4000" i="1" smtClean="0">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D445A648-D0C9-BA27-88F4-9656D543BA2B}"/>
                  </a:ext>
                </a:extLst>
              </p:cNvPr>
              <p:cNvSpPr txBox="1">
                <a:spLocks noRot="1" noChangeAspect="1" noMove="1" noResize="1" noEditPoints="1" noAdjustHandles="1" noChangeArrowheads="1" noChangeShapeType="1" noTextEdit="1"/>
              </p:cNvSpPr>
              <p:nvPr/>
            </p:nvSpPr>
            <p:spPr>
              <a:xfrm>
                <a:off x="7069358" y="3174412"/>
                <a:ext cx="4196180" cy="61555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7BB4407B-4171-333F-1611-274B8ADA83AF}"/>
                  </a:ext>
                </a:extLst>
              </p:cNvPr>
              <p:cNvSpPr txBox="1"/>
              <p:nvPr/>
            </p:nvSpPr>
            <p:spPr>
              <a:xfrm>
                <a:off x="7069358" y="4194610"/>
                <a:ext cx="4196180" cy="1156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𝑟</m:t>
                          </m:r>
                        </m:e>
                        <m:sup>
                          <m:r>
                            <a:rPr lang="es-MX" sz="4000" b="0" i="1" smtClean="0">
                              <a:solidFill>
                                <a:schemeClr val="tx2"/>
                              </a:solidFill>
                              <a:latin typeface="Cambria Math" panose="02040503050406030204" pitchFamily="18" charset="0"/>
                            </a:rPr>
                            <m:t>2</m:t>
                          </m:r>
                        </m:sup>
                      </m:sSup>
                      <m:r>
                        <a:rPr lang="es-MX" sz="4000" b="0" i="1" smtClean="0">
                          <a:solidFill>
                            <a:schemeClr val="tx2"/>
                          </a:solidFill>
                          <a:latin typeface="Cambria Math" panose="02040503050406030204" pitchFamily="18" charset="0"/>
                        </a:rPr>
                        <m:t>=</m:t>
                      </m:r>
                      <m:f>
                        <m:fPr>
                          <m:ctrlPr>
                            <a:rPr lang="es-MX" sz="4000" b="0" i="1" smtClean="0">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𝐺</m:t>
                          </m:r>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num>
                        <m:den>
                          <m:r>
                            <a:rPr lang="es-MX" sz="4000" b="0" i="1" smtClean="0">
                              <a:solidFill>
                                <a:schemeClr val="tx2"/>
                              </a:solidFill>
                              <a:latin typeface="Cambria Math" panose="02040503050406030204" pitchFamily="18" charset="0"/>
                            </a:rPr>
                            <m:t>𝐹</m:t>
                          </m:r>
                        </m:den>
                      </m:f>
                    </m:oMath>
                  </m:oMathPara>
                </a14:m>
                <a:endParaRPr lang="es-MX" sz="4000" dirty="0">
                  <a:solidFill>
                    <a:schemeClr val="tx2"/>
                  </a:solidFill>
                </a:endParaRPr>
              </a:p>
            </p:txBody>
          </p:sp>
        </mc:Choice>
        <mc:Fallback xmlns="">
          <p:sp>
            <p:nvSpPr>
              <p:cNvPr id="9" name="CuadroTexto 8">
                <a:extLst>
                  <a:ext uri="{FF2B5EF4-FFF2-40B4-BE49-F238E27FC236}">
                    <a16:creationId xmlns:a16="http://schemas.microsoft.com/office/drawing/2014/main" id="{7BB4407B-4171-333F-1611-274B8ADA83AF}"/>
                  </a:ext>
                </a:extLst>
              </p:cNvPr>
              <p:cNvSpPr txBox="1">
                <a:spLocks noRot="1" noChangeAspect="1" noMove="1" noResize="1" noEditPoints="1" noAdjustHandles="1" noChangeArrowheads="1" noChangeShapeType="1" noTextEdit="1"/>
              </p:cNvSpPr>
              <p:nvPr/>
            </p:nvSpPr>
            <p:spPr>
              <a:xfrm>
                <a:off x="7069358" y="4194610"/>
                <a:ext cx="4196180" cy="1156727"/>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32F7151-558F-036F-9229-1F52694863C4}"/>
                  </a:ext>
                </a:extLst>
              </p:cNvPr>
              <p:cNvSpPr txBox="1"/>
              <p:nvPr/>
            </p:nvSpPr>
            <p:spPr>
              <a:xfrm>
                <a:off x="6731733" y="5402986"/>
                <a:ext cx="4196180"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s-MX" sz="3200" b="0" i="1" smtClean="0">
                              <a:solidFill>
                                <a:schemeClr val="tx2"/>
                              </a:solidFill>
                              <a:latin typeface="Cambria Math" panose="02040503050406030204" pitchFamily="18" charset="0"/>
                            </a:rPr>
                          </m:ctrlPr>
                        </m:radPr>
                        <m:deg/>
                        <m:e>
                          <m:sSup>
                            <m:sSupPr>
                              <m:ctrlPr>
                                <a:rPr lang="es-MX" sz="3200" i="1">
                                  <a:solidFill>
                                    <a:schemeClr val="tx2"/>
                                  </a:solidFill>
                                  <a:latin typeface="Cambria Math" panose="02040503050406030204" pitchFamily="18" charset="0"/>
                                </a:rPr>
                              </m:ctrlPr>
                            </m:sSupPr>
                            <m:e>
                              <m:r>
                                <a:rPr lang="es-MX" sz="3200" i="1">
                                  <a:solidFill>
                                    <a:schemeClr val="tx2"/>
                                  </a:solidFill>
                                  <a:latin typeface="Cambria Math" panose="02040503050406030204" pitchFamily="18" charset="0"/>
                                </a:rPr>
                                <m:t>𝑟</m:t>
                              </m:r>
                            </m:e>
                            <m:sup>
                              <m:r>
                                <a:rPr lang="es-MX" sz="3200" i="1">
                                  <a:solidFill>
                                    <a:schemeClr val="tx2"/>
                                  </a:solidFill>
                                  <a:latin typeface="Cambria Math" panose="02040503050406030204" pitchFamily="18" charset="0"/>
                                </a:rPr>
                                <m:t>2</m:t>
                              </m:r>
                            </m:sup>
                          </m:sSup>
                        </m:e>
                      </m:rad>
                      <m:r>
                        <a:rPr lang="es-MX" sz="3200" b="0" i="1" smtClean="0">
                          <a:solidFill>
                            <a:schemeClr val="tx2"/>
                          </a:solidFill>
                          <a:latin typeface="Cambria Math" panose="02040503050406030204" pitchFamily="18" charset="0"/>
                        </a:rPr>
                        <m:t>=</m:t>
                      </m:r>
                      <m:rad>
                        <m:radPr>
                          <m:degHide m:val="on"/>
                          <m:ctrlPr>
                            <a:rPr lang="es-MX" sz="3200" b="0" i="1" smtClean="0">
                              <a:solidFill>
                                <a:schemeClr val="tx2"/>
                              </a:solidFill>
                              <a:latin typeface="Cambria Math" panose="02040503050406030204" pitchFamily="18" charset="0"/>
                            </a:rPr>
                          </m:ctrlPr>
                        </m:radPr>
                        <m:deg/>
                        <m:e>
                          <m:f>
                            <m:fPr>
                              <m:ctrlPr>
                                <a:rPr lang="es-MX" sz="3200" i="1">
                                  <a:solidFill>
                                    <a:schemeClr val="tx2"/>
                                  </a:solidFill>
                                  <a:latin typeface="Cambria Math" panose="02040503050406030204" pitchFamily="18" charset="0"/>
                                </a:rPr>
                              </m:ctrlPr>
                            </m:fPr>
                            <m:num>
                              <m:r>
                                <a:rPr lang="es-MX" sz="3200" i="1">
                                  <a:solidFill>
                                    <a:schemeClr val="tx2"/>
                                  </a:solidFill>
                                  <a:latin typeface="Cambria Math" panose="02040503050406030204" pitchFamily="18" charset="0"/>
                                </a:rPr>
                                <m:t>𝐺</m:t>
                              </m:r>
                              <m:r>
                                <a:rPr lang="es-MX" sz="3200" i="1">
                                  <a:solidFill>
                                    <a:schemeClr val="tx2"/>
                                  </a:solidFill>
                                  <a:latin typeface="Cambria Math" panose="02040503050406030204" pitchFamily="18" charset="0"/>
                                </a:rPr>
                                <m:t> </m:t>
                              </m:r>
                              <m:sSub>
                                <m:sSubPr>
                                  <m:ctrlPr>
                                    <a:rPr lang="es-MX" sz="3200" i="1">
                                      <a:solidFill>
                                        <a:schemeClr val="tx2"/>
                                      </a:solidFill>
                                      <a:latin typeface="Cambria Math" panose="02040503050406030204" pitchFamily="18" charset="0"/>
                                    </a:rPr>
                                  </m:ctrlPr>
                                </m:sSubPr>
                                <m:e>
                                  <m:r>
                                    <a:rPr lang="es-MX" sz="3200" i="1">
                                      <a:solidFill>
                                        <a:schemeClr val="tx2"/>
                                      </a:solidFill>
                                      <a:latin typeface="Cambria Math" panose="02040503050406030204" pitchFamily="18" charset="0"/>
                                    </a:rPr>
                                    <m:t>𝑚</m:t>
                                  </m:r>
                                </m:e>
                                <m:sub>
                                  <m:r>
                                    <a:rPr lang="es-MX" sz="3200" i="1">
                                      <a:solidFill>
                                        <a:schemeClr val="tx2"/>
                                      </a:solidFill>
                                      <a:latin typeface="Cambria Math" panose="02040503050406030204" pitchFamily="18" charset="0"/>
                                    </a:rPr>
                                    <m:t>1</m:t>
                                  </m:r>
                                </m:sub>
                              </m:sSub>
                              <m:r>
                                <a:rPr lang="es-MX" sz="3200" i="1">
                                  <a:solidFill>
                                    <a:schemeClr val="tx2"/>
                                  </a:solidFill>
                                  <a:latin typeface="Cambria Math" panose="02040503050406030204" pitchFamily="18" charset="0"/>
                                </a:rPr>
                                <m:t> </m:t>
                              </m:r>
                              <m:sSub>
                                <m:sSubPr>
                                  <m:ctrlPr>
                                    <a:rPr lang="es-MX" sz="3200" i="1">
                                      <a:solidFill>
                                        <a:schemeClr val="tx2"/>
                                      </a:solidFill>
                                      <a:latin typeface="Cambria Math" panose="02040503050406030204" pitchFamily="18" charset="0"/>
                                    </a:rPr>
                                  </m:ctrlPr>
                                </m:sSubPr>
                                <m:e>
                                  <m:r>
                                    <a:rPr lang="es-MX" sz="3200" i="1">
                                      <a:solidFill>
                                        <a:schemeClr val="tx2"/>
                                      </a:solidFill>
                                      <a:latin typeface="Cambria Math" panose="02040503050406030204" pitchFamily="18" charset="0"/>
                                    </a:rPr>
                                    <m:t>𝑚</m:t>
                                  </m:r>
                                </m:e>
                                <m:sub>
                                  <m:r>
                                    <a:rPr lang="es-MX" sz="3200" i="1">
                                      <a:solidFill>
                                        <a:schemeClr val="tx2"/>
                                      </a:solidFill>
                                      <a:latin typeface="Cambria Math" panose="02040503050406030204" pitchFamily="18" charset="0"/>
                                    </a:rPr>
                                    <m:t>2</m:t>
                                  </m:r>
                                </m:sub>
                              </m:sSub>
                            </m:num>
                            <m:den>
                              <m:r>
                                <a:rPr lang="es-MX" sz="3200" i="1">
                                  <a:solidFill>
                                    <a:schemeClr val="tx2"/>
                                  </a:solidFill>
                                  <a:latin typeface="Cambria Math" panose="02040503050406030204" pitchFamily="18" charset="0"/>
                                </a:rPr>
                                <m:t>𝐹</m:t>
                              </m:r>
                            </m:den>
                          </m:f>
                        </m:e>
                      </m:rad>
                    </m:oMath>
                  </m:oMathPara>
                </a14:m>
                <a:endParaRPr lang="es-MX" sz="3200" dirty="0">
                  <a:solidFill>
                    <a:schemeClr val="tx2"/>
                  </a:solidFill>
                </a:endParaRPr>
              </a:p>
            </p:txBody>
          </p:sp>
        </mc:Choice>
        <mc:Fallback xmlns="">
          <p:sp>
            <p:nvSpPr>
              <p:cNvPr id="4" name="CuadroTexto 3">
                <a:extLst>
                  <a:ext uri="{FF2B5EF4-FFF2-40B4-BE49-F238E27FC236}">
                    <a16:creationId xmlns:a16="http://schemas.microsoft.com/office/drawing/2014/main" id="{532F7151-558F-036F-9229-1F52694863C4}"/>
                  </a:ext>
                </a:extLst>
              </p:cNvPr>
              <p:cNvSpPr txBox="1">
                <a:spLocks noRot="1" noChangeAspect="1" noMove="1" noResize="1" noEditPoints="1" noAdjustHandles="1" noChangeArrowheads="1" noChangeShapeType="1" noTextEdit="1"/>
              </p:cNvSpPr>
              <p:nvPr/>
            </p:nvSpPr>
            <p:spPr>
              <a:xfrm>
                <a:off x="6731733" y="5402986"/>
                <a:ext cx="4196180" cy="1455014"/>
              </a:xfrm>
              <a:prstGeom prst="rect">
                <a:avLst/>
              </a:prstGeom>
              <a:blipFill>
                <a:blip r:embed="rId8"/>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5516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fltVal val="0"/>
                                          </p:val>
                                        </p:tav>
                                        <p:tav tm="100000">
                                          <p:val>
                                            <p:strVal val="#ppt_w"/>
                                          </p:val>
                                        </p:tav>
                                      </p:tavLst>
                                    </p:anim>
                                    <p:anim calcmode="lin" valueType="num">
                                      <p:cBhvr>
                                        <p:cTn id="32" dur="1000" fill="hold"/>
                                        <p:tgtEl>
                                          <p:spTgt spid="2"/>
                                        </p:tgtEl>
                                        <p:attrNameLst>
                                          <p:attrName>ppt_h</p:attrName>
                                        </p:attrNameLst>
                                      </p:cBhvr>
                                      <p:tavLst>
                                        <p:tav tm="0">
                                          <p:val>
                                            <p:fltVal val="0"/>
                                          </p:val>
                                        </p:tav>
                                        <p:tav tm="100000">
                                          <p:val>
                                            <p:strVal val="#ppt_h"/>
                                          </p:val>
                                        </p:tav>
                                      </p:tavLst>
                                    </p:anim>
                                    <p:anim calcmode="lin" valueType="num">
                                      <p:cBhvr>
                                        <p:cTn id="33" dur="1000" fill="hold"/>
                                        <p:tgtEl>
                                          <p:spTgt spid="2"/>
                                        </p:tgtEl>
                                        <p:attrNameLst>
                                          <p:attrName>style.rotation</p:attrName>
                                        </p:attrNameLst>
                                      </p:cBhvr>
                                      <p:tavLst>
                                        <p:tav tm="0">
                                          <p:val>
                                            <p:fltVal val="90"/>
                                          </p:val>
                                        </p:tav>
                                        <p:tav tm="100000">
                                          <p:val>
                                            <p:fltVal val="0"/>
                                          </p:val>
                                        </p:tav>
                                      </p:tavLst>
                                    </p:anim>
                                    <p:animEffect transition="in" filter="fade">
                                      <p:cBhvr>
                                        <p:cTn id="34" dur="10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fltVal val="0"/>
                                          </p:val>
                                        </p:tav>
                                        <p:tav tm="100000">
                                          <p:val>
                                            <p:strVal val="#ppt_w"/>
                                          </p:val>
                                        </p:tav>
                                      </p:tavLst>
                                    </p:anim>
                                    <p:anim calcmode="lin" valueType="num">
                                      <p:cBhvr>
                                        <p:cTn id="40" dur="1000" fill="hold"/>
                                        <p:tgtEl>
                                          <p:spTgt spid="6"/>
                                        </p:tgtEl>
                                        <p:attrNameLst>
                                          <p:attrName>ppt_h</p:attrName>
                                        </p:attrNameLst>
                                      </p:cBhvr>
                                      <p:tavLst>
                                        <p:tav tm="0">
                                          <p:val>
                                            <p:fltVal val="0"/>
                                          </p:val>
                                        </p:tav>
                                        <p:tav tm="100000">
                                          <p:val>
                                            <p:strVal val="#ppt_h"/>
                                          </p:val>
                                        </p:tav>
                                      </p:tavLst>
                                    </p:anim>
                                    <p:anim calcmode="lin" valueType="num">
                                      <p:cBhvr>
                                        <p:cTn id="41" dur="1000" fill="hold"/>
                                        <p:tgtEl>
                                          <p:spTgt spid="6"/>
                                        </p:tgtEl>
                                        <p:attrNameLst>
                                          <p:attrName>style.rotation</p:attrName>
                                        </p:attrNameLst>
                                      </p:cBhvr>
                                      <p:tavLst>
                                        <p:tav tm="0">
                                          <p:val>
                                            <p:fltVal val="90"/>
                                          </p:val>
                                        </p:tav>
                                        <p:tav tm="100000">
                                          <p:val>
                                            <p:fltVal val="0"/>
                                          </p:val>
                                        </p:tav>
                                      </p:tavLst>
                                    </p:anim>
                                    <p:animEffect transition="in" filter="fade">
                                      <p:cBhvr>
                                        <p:cTn id="42" dur="1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 calcmode="lin" valueType="num">
                                      <p:cBhvr additive="base">
                                        <p:cTn id="4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5" grpId="0" build="p"/>
      <p:bldP spid="7" grpId="0"/>
      <p:bldP spid="6" grpId="0"/>
      <p:bldP spid="8" grpId="0"/>
      <p:bldP spid="9"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fontScale="90000"/>
          </a:bodyPr>
          <a:lstStyle/>
          <a:p>
            <a:pPr rtl="0"/>
            <a:r>
              <a:rPr lang="es-MX" sz="4800" dirty="0">
                <a:solidFill>
                  <a:schemeClr val="bg2"/>
                </a:solidFill>
              </a:rPr>
              <a:t>Calculando la masa del segundo objeto</a:t>
            </a:r>
          </a:p>
        </p:txBody>
      </p:sp>
      <p:sp>
        <p:nvSpPr>
          <p:cNvPr id="5" name="CuadroTexto 4">
            <a:extLst>
              <a:ext uri="{FF2B5EF4-FFF2-40B4-BE49-F238E27FC236}">
                <a16:creationId xmlns:a16="http://schemas.microsoft.com/office/drawing/2014/main" id="{C6C07761-6B92-C63A-64F8-6434AAE283C7}"/>
              </a:ext>
            </a:extLst>
          </p:cNvPr>
          <p:cNvSpPr txBox="1"/>
          <p:nvPr/>
        </p:nvSpPr>
        <p:spPr>
          <a:xfrm>
            <a:off x="411722" y="1940804"/>
            <a:ext cx="2702858" cy="707886"/>
          </a:xfrm>
          <a:prstGeom prst="rect">
            <a:avLst/>
          </a:prstGeom>
          <a:noFill/>
        </p:spPr>
        <p:txBody>
          <a:bodyPr wrap="square" rtlCol="0">
            <a:spAutoFit/>
          </a:bodyPr>
          <a:lstStyle/>
          <a:p>
            <a:r>
              <a:rPr lang="es-MX" sz="4000" b="1" dirty="0">
                <a:solidFill>
                  <a:srgbClr val="FF0000"/>
                </a:solidFill>
              </a:rPr>
              <a:t>Expresión: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32F7151-558F-036F-9229-1F52694863C4}"/>
                  </a:ext>
                </a:extLst>
              </p:cNvPr>
              <p:cNvSpPr txBox="1"/>
              <p:nvPr/>
            </p:nvSpPr>
            <p:spPr>
              <a:xfrm>
                <a:off x="411722" y="2648690"/>
                <a:ext cx="4196180" cy="18187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s-MX" sz="4000" b="0" i="1" smtClean="0">
                              <a:solidFill>
                                <a:schemeClr val="tx2"/>
                              </a:solidFill>
                              <a:latin typeface="Cambria Math" panose="02040503050406030204" pitchFamily="18" charset="0"/>
                            </a:rPr>
                          </m:ctrlPr>
                        </m:radPr>
                        <m:deg/>
                        <m:e>
                          <m:sSup>
                            <m:sSupPr>
                              <m:ctrlPr>
                                <a:rPr lang="es-MX" sz="4000" i="1">
                                  <a:solidFill>
                                    <a:schemeClr val="tx2"/>
                                  </a:solidFill>
                                  <a:latin typeface="Cambria Math" panose="02040503050406030204" pitchFamily="18" charset="0"/>
                                </a:rPr>
                              </m:ctrlPr>
                            </m:sSupPr>
                            <m:e>
                              <m:r>
                                <a:rPr lang="es-MX" sz="4000" i="1">
                                  <a:solidFill>
                                    <a:schemeClr val="tx2"/>
                                  </a:solidFill>
                                  <a:latin typeface="Cambria Math" panose="02040503050406030204" pitchFamily="18" charset="0"/>
                                </a:rPr>
                                <m:t>𝑟</m:t>
                              </m:r>
                            </m:e>
                            <m:sup>
                              <m:r>
                                <a:rPr lang="es-MX" sz="4000" i="1">
                                  <a:solidFill>
                                    <a:schemeClr val="tx2"/>
                                  </a:solidFill>
                                  <a:latin typeface="Cambria Math" panose="02040503050406030204" pitchFamily="18" charset="0"/>
                                </a:rPr>
                                <m:t>2</m:t>
                              </m:r>
                            </m:sup>
                          </m:sSup>
                        </m:e>
                      </m:rad>
                      <m:r>
                        <a:rPr lang="es-MX" sz="4000" b="0" i="1" smtClean="0">
                          <a:solidFill>
                            <a:schemeClr val="tx2"/>
                          </a:solidFill>
                          <a:latin typeface="Cambria Math" panose="02040503050406030204" pitchFamily="18" charset="0"/>
                        </a:rPr>
                        <m:t>=</m:t>
                      </m:r>
                      <m:rad>
                        <m:radPr>
                          <m:degHide m:val="on"/>
                          <m:ctrlPr>
                            <a:rPr lang="es-MX" sz="4000" b="0" i="1" smtClean="0">
                              <a:solidFill>
                                <a:schemeClr val="tx2"/>
                              </a:solidFill>
                              <a:latin typeface="Cambria Math" panose="02040503050406030204" pitchFamily="18" charset="0"/>
                            </a:rPr>
                          </m:ctrlPr>
                        </m:radPr>
                        <m:deg/>
                        <m:e>
                          <m:f>
                            <m:fPr>
                              <m:ctrlPr>
                                <a:rPr lang="es-MX" sz="4000" i="1">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𝐺</m:t>
                              </m:r>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num>
                            <m:den>
                              <m:r>
                                <a:rPr lang="es-MX" sz="4000" i="1">
                                  <a:solidFill>
                                    <a:schemeClr val="tx2"/>
                                  </a:solidFill>
                                  <a:latin typeface="Cambria Math" panose="02040503050406030204" pitchFamily="18" charset="0"/>
                                </a:rPr>
                                <m:t>𝐹</m:t>
                              </m:r>
                            </m:den>
                          </m:f>
                        </m:e>
                      </m:rad>
                    </m:oMath>
                  </m:oMathPara>
                </a14:m>
                <a:endParaRPr lang="es-MX" sz="4000" dirty="0">
                  <a:solidFill>
                    <a:schemeClr val="tx2"/>
                  </a:solidFill>
                </a:endParaRPr>
              </a:p>
            </p:txBody>
          </p:sp>
        </mc:Choice>
        <mc:Fallback xmlns="">
          <p:sp>
            <p:nvSpPr>
              <p:cNvPr id="4" name="CuadroTexto 3">
                <a:extLst>
                  <a:ext uri="{FF2B5EF4-FFF2-40B4-BE49-F238E27FC236}">
                    <a16:creationId xmlns:a16="http://schemas.microsoft.com/office/drawing/2014/main" id="{532F7151-558F-036F-9229-1F52694863C4}"/>
                  </a:ext>
                </a:extLst>
              </p:cNvPr>
              <p:cNvSpPr txBox="1">
                <a:spLocks noRot="1" noChangeAspect="1" noMove="1" noResize="1" noEditPoints="1" noAdjustHandles="1" noChangeArrowheads="1" noChangeShapeType="1" noTextEdit="1"/>
              </p:cNvSpPr>
              <p:nvPr/>
            </p:nvSpPr>
            <p:spPr>
              <a:xfrm>
                <a:off x="411722" y="2648690"/>
                <a:ext cx="4196180" cy="1818703"/>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84D25509-E94C-971A-CC4C-BEFC26C8EB6C}"/>
                  </a:ext>
                </a:extLst>
              </p:cNvPr>
              <p:cNvSpPr txBox="1"/>
              <p:nvPr/>
            </p:nvSpPr>
            <p:spPr>
              <a:xfrm>
                <a:off x="253218" y="4744035"/>
                <a:ext cx="4196180" cy="18187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i="1">
                          <a:solidFill>
                            <a:schemeClr val="tx2"/>
                          </a:solidFill>
                          <a:latin typeface="Cambria Math" panose="02040503050406030204" pitchFamily="18" charset="0"/>
                        </a:rPr>
                        <m:t>𝑟</m:t>
                      </m:r>
                      <m:r>
                        <a:rPr lang="es-MX" sz="4000" b="0" i="1" smtClean="0">
                          <a:solidFill>
                            <a:schemeClr val="tx2"/>
                          </a:solidFill>
                          <a:latin typeface="Cambria Math" panose="02040503050406030204" pitchFamily="18" charset="0"/>
                        </a:rPr>
                        <m:t>=</m:t>
                      </m:r>
                      <m:rad>
                        <m:radPr>
                          <m:degHide m:val="on"/>
                          <m:ctrlPr>
                            <a:rPr lang="es-MX" sz="4000" b="0" i="1" smtClean="0">
                              <a:solidFill>
                                <a:schemeClr val="tx2"/>
                              </a:solidFill>
                              <a:latin typeface="Cambria Math" panose="02040503050406030204" pitchFamily="18" charset="0"/>
                            </a:rPr>
                          </m:ctrlPr>
                        </m:radPr>
                        <m:deg/>
                        <m:e>
                          <m:f>
                            <m:fPr>
                              <m:ctrlPr>
                                <a:rPr lang="es-MX" sz="4000" i="1">
                                  <a:solidFill>
                                    <a:schemeClr val="tx2"/>
                                  </a:solidFill>
                                  <a:latin typeface="Cambria Math" panose="02040503050406030204" pitchFamily="18" charset="0"/>
                                </a:rPr>
                              </m:ctrlPr>
                            </m:fPr>
                            <m:num>
                              <m:r>
                                <a:rPr lang="es-MX" sz="4000" i="1">
                                  <a:solidFill>
                                    <a:schemeClr val="tx2"/>
                                  </a:solidFill>
                                  <a:latin typeface="Cambria Math" panose="02040503050406030204" pitchFamily="18" charset="0"/>
                                </a:rPr>
                                <m:t>𝐺</m:t>
                              </m:r>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1</m:t>
                                  </m:r>
                                </m:sub>
                              </m:sSub>
                              <m:r>
                                <a:rPr lang="es-MX" sz="4000" i="1">
                                  <a:solidFill>
                                    <a:schemeClr val="tx2"/>
                                  </a:solidFill>
                                  <a:latin typeface="Cambria Math" panose="02040503050406030204" pitchFamily="18" charset="0"/>
                                </a:rPr>
                                <m:t> </m:t>
                              </m:r>
                              <m:sSub>
                                <m:sSubPr>
                                  <m:ctrlPr>
                                    <a:rPr lang="es-MX" sz="4000" i="1">
                                      <a:solidFill>
                                        <a:schemeClr val="tx2"/>
                                      </a:solidFill>
                                      <a:latin typeface="Cambria Math" panose="02040503050406030204" pitchFamily="18" charset="0"/>
                                    </a:rPr>
                                  </m:ctrlPr>
                                </m:sSubPr>
                                <m:e>
                                  <m:r>
                                    <a:rPr lang="es-MX" sz="4000" i="1">
                                      <a:solidFill>
                                        <a:schemeClr val="tx2"/>
                                      </a:solidFill>
                                      <a:latin typeface="Cambria Math" panose="02040503050406030204" pitchFamily="18" charset="0"/>
                                    </a:rPr>
                                    <m:t>𝑚</m:t>
                                  </m:r>
                                </m:e>
                                <m:sub>
                                  <m:r>
                                    <a:rPr lang="es-MX" sz="4000" i="1">
                                      <a:solidFill>
                                        <a:schemeClr val="tx2"/>
                                      </a:solidFill>
                                      <a:latin typeface="Cambria Math" panose="02040503050406030204" pitchFamily="18" charset="0"/>
                                    </a:rPr>
                                    <m:t>2</m:t>
                                  </m:r>
                                </m:sub>
                              </m:sSub>
                            </m:num>
                            <m:den>
                              <m:r>
                                <a:rPr lang="es-MX" sz="4000" i="1">
                                  <a:solidFill>
                                    <a:schemeClr val="tx2"/>
                                  </a:solidFill>
                                  <a:latin typeface="Cambria Math" panose="02040503050406030204" pitchFamily="18" charset="0"/>
                                </a:rPr>
                                <m:t>𝐹</m:t>
                              </m:r>
                            </m:den>
                          </m:f>
                        </m:e>
                      </m:rad>
                    </m:oMath>
                  </m:oMathPara>
                </a14:m>
                <a:endParaRPr lang="es-MX" sz="4000" dirty="0">
                  <a:solidFill>
                    <a:schemeClr val="tx2"/>
                  </a:solidFill>
                </a:endParaRPr>
              </a:p>
            </p:txBody>
          </p:sp>
        </mc:Choice>
        <mc:Fallback xmlns="">
          <p:sp>
            <p:nvSpPr>
              <p:cNvPr id="10" name="CuadroTexto 9">
                <a:extLst>
                  <a:ext uri="{FF2B5EF4-FFF2-40B4-BE49-F238E27FC236}">
                    <a16:creationId xmlns:a16="http://schemas.microsoft.com/office/drawing/2014/main" id="{84D25509-E94C-971A-CC4C-BEFC26C8EB6C}"/>
                  </a:ext>
                </a:extLst>
              </p:cNvPr>
              <p:cNvSpPr txBox="1">
                <a:spLocks noRot="1" noChangeAspect="1" noMove="1" noResize="1" noEditPoints="1" noAdjustHandles="1" noChangeArrowheads="1" noChangeShapeType="1" noTextEdit="1"/>
              </p:cNvSpPr>
              <p:nvPr/>
            </p:nvSpPr>
            <p:spPr>
              <a:xfrm>
                <a:off x="253218" y="4744035"/>
                <a:ext cx="4196180" cy="1818703"/>
              </a:xfrm>
              <a:prstGeom prst="rect">
                <a:avLst/>
              </a:prstGeom>
              <a:blipFill>
                <a:blip r:embed="rId4"/>
                <a:stretch>
                  <a:fillRect/>
                </a:stretch>
              </a:blipFill>
            </p:spPr>
            <p:txBody>
              <a:bodyPr/>
              <a:lstStyle/>
              <a:p>
                <a:r>
                  <a:rPr lang="es-MX">
                    <a:noFill/>
                  </a:rPr>
                  <a:t> </a:t>
                </a:r>
              </a:p>
            </p:txBody>
          </p:sp>
        </mc:Fallback>
      </mc:AlternateContent>
      <p:sp>
        <p:nvSpPr>
          <p:cNvPr id="11" name="CuadroTexto 10">
            <a:extLst>
              <a:ext uri="{FF2B5EF4-FFF2-40B4-BE49-F238E27FC236}">
                <a16:creationId xmlns:a16="http://schemas.microsoft.com/office/drawing/2014/main" id="{D9957318-17E1-A49C-3E22-2040D02D69A6}"/>
              </a:ext>
            </a:extLst>
          </p:cNvPr>
          <p:cNvSpPr txBox="1"/>
          <p:nvPr/>
        </p:nvSpPr>
        <p:spPr>
          <a:xfrm>
            <a:off x="5389340" y="1940804"/>
            <a:ext cx="2702858" cy="707886"/>
          </a:xfrm>
          <a:prstGeom prst="rect">
            <a:avLst/>
          </a:prstGeom>
          <a:noFill/>
        </p:spPr>
        <p:txBody>
          <a:bodyPr wrap="square" rtlCol="0">
            <a:spAutoFit/>
          </a:bodyPr>
          <a:lstStyle/>
          <a:p>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6CCC299-EEC9-6789-9CF8-B349085466DF}"/>
                  </a:ext>
                </a:extLst>
              </p:cNvPr>
              <p:cNvSpPr txBox="1"/>
              <p:nvPr/>
            </p:nvSpPr>
            <p:spPr>
              <a:xfrm>
                <a:off x="4825218" y="2817309"/>
                <a:ext cx="7113564" cy="1915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200" i="1" smtClean="0">
                          <a:solidFill>
                            <a:schemeClr val="tx2"/>
                          </a:solidFill>
                          <a:latin typeface="Cambria Math" panose="02040503050406030204" pitchFamily="18" charset="0"/>
                        </a:rPr>
                        <m:t>𝑟</m:t>
                      </m:r>
                      <m:r>
                        <a:rPr lang="es-MX" sz="3200" b="0" i="1" smtClean="0">
                          <a:solidFill>
                            <a:schemeClr val="tx2"/>
                          </a:solidFill>
                          <a:latin typeface="Cambria Math" panose="02040503050406030204" pitchFamily="18" charset="0"/>
                        </a:rPr>
                        <m:t>=</m:t>
                      </m:r>
                      <m:rad>
                        <m:radPr>
                          <m:degHide m:val="on"/>
                          <m:ctrlPr>
                            <a:rPr lang="es-MX" sz="3200" b="0" i="1" smtClean="0">
                              <a:solidFill>
                                <a:schemeClr val="tx2"/>
                              </a:solidFill>
                              <a:latin typeface="Cambria Math" panose="02040503050406030204" pitchFamily="18" charset="0"/>
                            </a:rPr>
                          </m:ctrlPr>
                        </m:radPr>
                        <m:deg/>
                        <m:e>
                          <m:f>
                            <m:fPr>
                              <m:ctrlPr>
                                <a:rPr lang="es-MX" sz="3200" i="1">
                                  <a:solidFill>
                                    <a:schemeClr val="tx2"/>
                                  </a:solidFill>
                                  <a:latin typeface="Cambria Math" panose="02040503050406030204" pitchFamily="18" charset="0"/>
                                </a:rPr>
                              </m:ctrlPr>
                            </m:fPr>
                            <m:num>
                              <m:d>
                                <m:dPr>
                                  <m:ctrlPr>
                                    <a:rPr lang="es-MX" sz="3200" i="1" smtClean="0">
                                      <a:solidFill>
                                        <a:schemeClr val="tx2"/>
                                      </a:solidFill>
                                      <a:latin typeface="Cambria Math" panose="02040503050406030204" pitchFamily="18" charset="0"/>
                                    </a:rPr>
                                  </m:ctrlPr>
                                </m:dPr>
                                <m:e>
                                  <m:r>
                                    <a:rPr lang="es-MX" sz="3200" i="1">
                                      <a:solidFill>
                                        <a:schemeClr val="tx2"/>
                                      </a:solidFill>
                                      <a:latin typeface="Cambria Math" panose="02040503050406030204" pitchFamily="18" charset="0"/>
                                    </a:rPr>
                                    <m:t>6.67</m:t>
                                  </m:r>
                                  <m:r>
                                    <m:rPr>
                                      <m:nor/>
                                    </m:rPr>
                                    <a:rPr lang="es-MX" sz="3200">
                                      <a:solidFill>
                                        <a:schemeClr val="tx2"/>
                                      </a:solidFill>
                                      <a:latin typeface="Cambria Math" panose="02040503050406030204" pitchFamily="18" charset="0"/>
                                    </a:rPr>
                                    <m:t>x</m:t>
                                  </m:r>
                                  <m:sSup>
                                    <m:sSupPr>
                                      <m:ctrlPr>
                                        <a:rPr lang="es-MX" sz="3200" i="1">
                                          <a:solidFill>
                                            <a:schemeClr val="tx2"/>
                                          </a:solidFill>
                                          <a:latin typeface="Cambria Math" panose="02040503050406030204" pitchFamily="18" charset="0"/>
                                        </a:rPr>
                                      </m:ctrlPr>
                                    </m:sSupPr>
                                    <m:e>
                                      <m:r>
                                        <a:rPr lang="es-MX" sz="3200" i="1">
                                          <a:solidFill>
                                            <a:schemeClr val="tx2"/>
                                          </a:solidFill>
                                          <a:latin typeface="Cambria Math" panose="02040503050406030204" pitchFamily="18" charset="0"/>
                                        </a:rPr>
                                        <m:t>10</m:t>
                                      </m:r>
                                    </m:e>
                                    <m:sup>
                                      <m:r>
                                        <a:rPr lang="es-MX" sz="3200" i="1">
                                          <a:solidFill>
                                            <a:schemeClr val="tx2"/>
                                          </a:solidFill>
                                          <a:latin typeface="Cambria Math" panose="02040503050406030204" pitchFamily="18" charset="0"/>
                                        </a:rPr>
                                        <m:t>−11</m:t>
                                      </m:r>
                                    </m:sup>
                                  </m:sSup>
                                  <m:f>
                                    <m:fPr>
                                      <m:ctrlPr>
                                        <a:rPr lang="es-MX" sz="3200" i="1">
                                          <a:solidFill>
                                            <a:schemeClr val="tx2"/>
                                          </a:solidFill>
                                          <a:latin typeface="Cambria Math" panose="02040503050406030204" pitchFamily="18" charset="0"/>
                                        </a:rPr>
                                      </m:ctrlPr>
                                    </m:fPr>
                                    <m:num>
                                      <m:r>
                                        <a:rPr lang="es-MX" sz="3200" i="1">
                                          <a:solidFill>
                                            <a:schemeClr val="tx2"/>
                                          </a:solidFill>
                                          <a:latin typeface="Cambria Math" panose="02040503050406030204" pitchFamily="18" charset="0"/>
                                        </a:rPr>
                                        <m:t>𝑁</m:t>
                                      </m:r>
                                      <m:r>
                                        <a:rPr lang="es-MX" sz="3200" i="1">
                                          <a:solidFill>
                                            <a:schemeClr val="tx2"/>
                                          </a:solidFill>
                                          <a:latin typeface="Cambria Math" panose="02040503050406030204" pitchFamily="18" charset="0"/>
                                        </a:rPr>
                                        <m:t> </m:t>
                                      </m:r>
                                      <m:sSup>
                                        <m:sSupPr>
                                          <m:ctrlPr>
                                            <a:rPr lang="es-MX" sz="3200" i="1">
                                              <a:solidFill>
                                                <a:schemeClr val="tx2"/>
                                              </a:solidFill>
                                              <a:latin typeface="Cambria Math" panose="02040503050406030204" pitchFamily="18" charset="0"/>
                                            </a:rPr>
                                          </m:ctrlPr>
                                        </m:sSupPr>
                                        <m:e>
                                          <m:r>
                                            <a:rPr lang="es-MX" sz="3200" i="1">
                                              <a:solidFill>
                                                <a:schemeClr val="tx2"/>
                                              </a:solidFill>
                                              <a:latin typeface="Cambria Math" panose="02040503050406030204" pitchFamily="18" charset="0"/>
                                            </a:rPr>
                                            <m:t>𝑚</m:t>
                                          </m:r>
                                        </m:e>
                                        <m:sup>
                                          <m:r>
                                            <a:rPr lang="es-MX" sz="3200" i="1">
                                              <a:solidFill>
                                                <a:schemeClr val="tx2"/>
                                              </a:solidFill>
                                              <a:latin typeface="Cambria Math" panose="02040503050406030204" pitchFamily="18" charset="0"/>
                                            </a:rPr>
                                            <m:t>2</m:t>
                                          </m:r>
                                        </m:sup>
                                      </m:sSup>
                                    </m:num>
                                    <m:den>
                                      <m:sSup>
                                        <m:sSupPr>
                                          <m:ctrlPr>
                                            <a:rPr lang="es-MX" sz="3200" i="1">
                                              <a:solidFill>
                                                <a:schemeClr val="tx2"/>
                                              </a:solidFill>
                                              <a:latin typeface="Cambria Math" panose="02040503050406030204" pitchFamily="18" charset="0"/>
                                            </a:rPr>
                                          </m:ctrlPr>
                                        </m:sSupPr>
                                        <m:e>
                                          <m:r>
                                            <m:rPr>
                                              <m:nor/>
                                            </m:rPr>
                                            <a:rPr lang="es-MX" sz="3200">
                                              <a:solidFill>
                                                <a:schemeClr val="tx2"/>
                                              </a:solidFill>
                                              <a:latin typeface="Cambria Math" panose="02040503050406030204" pitchFamily="18" charset="0"/>
                                            </a:rPr>
                                            <m:t>kg</m:t>
                                          </m:r>
                                        </m:e>
                                        <m:sup>
                                          <m:r>
                                            <a:rPr lang="es-MX" sz="3200" i="1">
                                              <a:solidFill>
                                                <a:schemeClr val="tx2"/>
                                              </a:solidFill>
                                              <a:latin typeface="Cambria Math" panose="02040503050406030204" pitchFamily="18" charset="0"/>
                                            </a:rPr>
                                            <m:t>2</m:t>
                                          </m:r>
                                        </m:sup>
                                      </m:sSup>
                                    </m:den>
                                  </m:f>
                                </m:e>
                              </m:d>
                              <m:d>
                                <m:dPr>
                                  <m:ctrlPr>
                                    <a:rPr lang="es-MX" sz="320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3 </m:t>
                                  </m:r>
                                  <m:r>
                                    <m:rPr>
                                      <m:nor/>
                                    </m:rPr>
                                    <a:rPr lang="es-MX" sz="3200" b="0" i="0" smtClean="0">
                                      <a:solidFill>
                                        <a:schemeClr val="tx2"/>
                                      </a:solidFill>
                                      <a:latin typeface="Cambria Math" panose="02040503050406030204" pitchFamily="18" charset="0"/>
                                    </a:rPr>
                                    <m:t>kg</m:t>
                                  </m:r>
                                </m:e>
                              </m:d>
                              <m:d>
                                <m:dPr>
                                  <m:ctrlPr>
                                    <a:rPr lang="es-MX" sz="3200" i="1" smtClean="0">
                                      <a:solidFill>
                                        <a:schemeClr val="tx2"/>
                                      </a:solidFill>
                                      <a:latin typeface="Cambria Math" panose="02040503050406030204" pitchFamily="18" charset="0"/>
                                    </a:rPr>
                                  </m:ctrlPr>
                                </m:dPr>
                                <m:e>
                                  <m:r>
                                    <a:rPr lang="es-MX" sz="3200" b="0" i="1" smtClean="0">
                                      <a:solidFill>
                                        <a:schemeClr val="tx2"/>
                                      </a:solidFill>
                                      <a:latin typeface="Cambria Math" panose="02040503050406030204" pitchFamily="18" charset="0"/>
                                    </a:rPr>
                                    <m:t>8</m:t>
                                  </m:r>
                                  <m:r>
                                    <m:rPr>
                                      <m:nor/>
                                    </m:rPr>
                                    <a:rPr lang="es-MX" sz="3200" b="0" i="0" smtClean="0">
                                      <a:solidFill>
                                        <a:schemeClr val="tx2"/>
                                      </a:solidFill>
                                      <a:latin typeface="Cambria Math" panose="02040503050406030204" pitchFamily="18" charset="0"/>
                                    </a:rPr>
                                    <m:t>kg</m:t>
                                  </m:r>
                                </m:e>
                              </m:d>
                            </m:num>
                            <m:den>
                              <m:r>
                                <a:rPr lang="es-MX" sz="3200" i="1">
                                  <a:solidFill>
                                    <a:schemeClr val="tx2"/>
                                  </a:solidFill>
                                  <a:latin typeface="Cambria Math" panose="02040503050406030204" pitchFamily="18" charset="0"/>
                                </a:rPr>
                                <m:t>9</m:t>
                              </m:r>
                              <m:r>
                                <m:rPr>
                                  <m:nor/>
                                </m:rPr>
                                <a:rPr lang="es-MX" sz="3200">
                                  <a:solidFill>
                                    <a:schemeClr val="tx2"/>
                                  </a:solidFill>
                                  <a:latin typeface="Cambria Math" panose="02040503050406030204" pitchFamily="18" charset="0"/>
                                </a:rPr>
                                <m:t> </m:t>
                              </m:r>
                              <m:r>
                                <m:rPr>
                                  <m:nor/>
                                </m:rPr>
                                <a:rPr lang="es-MX" sz="3200">
                                  <a:solidFill>
                                    <a:schemeClr val="tx2"/>
                                  </a:solidFill>
                                  <a:latin typeface="Cambria Math" panose="02040503050406030204" pitchFamily="18" charset="0"/>
                                </a:rPr>
                                <m:t>x</m:t>
                              </m:r>
                              <m:r>
                                <m:rPr>
                                  <m:nor/>
                                </m:rPr>
                                <a:rPr lang="es-MX" sz="3200">
                                  <a:solidFill>
                                    <a:schemeClr val="tx2"/>
                                  </a:solidFill>
                                  <a:latin typeface="Cambria Math" panose="02040503050406030204" pitchFamily="18" charset="0"/>
                                </a:rPr>
                                <m:t> </m:t>
                              </m:r>
                              <m:sSup>
                                <m:sSupPr>
                                  <m:ctrlPr>
                                    <a:rPr lang="es-MX" sz="3200" i="1">
                                      <a:solidFill>
                                        <a:schemeClr val="tx2"/>
                                      </a:solidFill>
                                      <a:latin typeface="Cambria Math" panose="02040503050406030204" pitchFamily="18" charset="0"/>
                                    </a:rPr>
                                  </m:ctrlPr>
                                </m:sSupPr>
                                <m:e>
                                  <m:r>
                                    <a:rPr lang="es-MX" sz="3200" i="1">
                                      <a:solidFill>
                                        <a:schemeClr val="tx2"/>
                                      </a:solidFill>
                                      <a:latin typeface="Cambria Math" panose="02040503050406030204" pitchFamily="18" charset="0"/>
                                    </a:rPr>
                                    <m:t>10</m:t>
                                  </m:r>
                                </m:e>
                                <m:sup>
                                  <m:r>
                                    <a:rPr lang="es-MX" sz="3200" i="1">
                                      <a:solidFill>
                                        <a:schemeClr val="tx2"/>
                                      </a:solidFill>
                                      <a:latin typeface="Cambria Math" panose="02040503050406030204" pitchFamily="18" charset="0"/>
                                    </a:rPr>
                                    <m:t>−10</m:t>
                                  </m:r>
                                </m:sup>
                              </m:sSup>
                              <m:r>
                                <a:rPr lang="es-MX" sz="3200" i="1">
                                  <a:solidFill>
                                    <a:schemeClr val="tx2"/>
                                  </a:solidFill>
                                  <a:latin typeface="Cambria Math" panose="02040503050406030204" pitchFamily="18" charset="0"/>
                                </a:rPr>
                                <m:t>𝑁</m:t>
                              </m:r>
                            </m:den>
                          </m:f>
                        </m:e>
                      </m:rad>
                    </m:oMath>
                  </m:oMathPara>
                </a14:m>
                <a:endParaRPr lang="es-MX" sz="3200" dirty="0">
                  <a:solidFill>
                    <a:schemeClr val="tx2"/>
                  </a:solidFill>
                </a:endParaRPr>
              </a:p>
            </p:txBody>
          </p:sp>
        </mc:Choice>
        <mc:Fallback xmlns="">
          <p:sp>
            <p:nvSpPr>
              <p:cNvPr id="12" name="CuadroTexto 11">
                <a:extLst>
                  <a:ext uri="{FF2B5EF4-FFF2-40B4-BE49-F238E27FC236}">
                    <a16:creationId xmlns:a16="http://schemas.microsoft.com/office/drawing/2014/main" id="{26CCC299-EEC9-6789-9CF8-B349085466DF}"/>
                  </a:ext>
                </a:extLst>
              </p:cNvPr>
              <p:cNvSpPr txBox="1">
                <a:spLocks noRot="1" noChangeAspect="1" noMove="1" noResize="1" noEditPoints="1" noAdjustHandles="1" noChangeArrowheads="1" noChangeShapeType="1" noTextEdit="1"/>
              </p:cNvSpPr>
              <p:nvPr/>
            </p:nvSpPr>
            <p:spPr>
              <a:xfrm>
                <a:off x="4825218" y="2817309"/>
                <a:ext cx="7113564" cy="1915845"/>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C55355E-C801-4F8F-03D7-5B534AD53940}"/>
                  </a:ext>
                </a:extLst>
              </p:cNvPr>
              <p:cNvSpPr txBox="1"/>
              <p:nvPr/>
            </p:nvSpPr>
            <p:spPr>
              <a:xfrm>
                <a:off x="4825218" y="4820355"/>
                <a:ext cx="4196180"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200" i="1" smtClean="0">
                          <a:solidFill>
                            <a:schemeClr val="tx2"/>
                          </a:solidFill>
                          <a:latin typeface="Cambria Math" panose="02040503050406030204" pitchFamily="18" charset="0"/>
                        </a:rPr>
                        <m:t>𝑟</m:t>
                      </m:r>
                      <m:r>
                        <a:rPr lang="es-MX" sz="3200" b="0" i="1" smtClean="0">
                          <a:solidFill>
                            <a:schemeClr val="tx2"/>
                          </a:solidFill>
                          <a:latin typeface="Cambria Math" panose="02040503050406030204" pitchFamily="18" charset="0"/>
                        </a:rPr>
                        <m:t>=</m:t>
                      </m:r>
                      <m:rad>
                        <m:radPr>
                          <m:degHide m:val="on"/>
                          <m:ctrlPr>
                            <a:rPr lang="es-MX" sz="3200" b="0" i="1" smtClean="0">
                              <a:solidFill>
                                <a:schemeClr val="tx2"/>
                              </a:solidFill>
                              <a:latin typeface="Cambria Math" panose="02040503050406030204" pitchFamily="18" charset="0"/>
                            </a:rPr>
                          </m:ctrlPr>
                        </m:radPr>
                        <m:deg/>
                        <m:e>
                          <m:r>
                            <a:rPr lang="es-MX" sz="3200" b="0" i="1" smtClean="0">
                              <a:solidFill>
                                <a:schemeClr val="tx2"/>
                              </a:solidFill>
                              <a:latin typeface="Cambria Math" panose="02040503050406030204" pitchFamily="18" charset="0"/>
                            </a:rPr>
                            <m:t>             </m:t>
                          </m:r>
                          <m:f>
                            <m:fPr>
                              <m:ctrlPr>
                                <a:rPr lang="es-MX" sz="3200" b="0" i="1" smtClean="0">
                                  <a:solidFill>
                                    <a:schemeClr val="tx2"/>
                                  </a:solidFill>
                                  <a:latin typeface="Cambria Math" panose="02040503050406030204" pitchFamily="18" charset="0"/>
                                </a:rPr>
                              </m:ctrlPr>
                            </m:fPr>
                            <m:num>
                              <m:r>
                                <a:rPr lang="es-MX" sz="3200" b="0" i="1" smtClean="0">
                                  <a:solidFill>
                                    <a:schemeClr val="tx2"/>
                                  </a:solidFill>
                                  <a:latin typeface="Cambria Math" panose="02040503050406030204" pitchFamily="18" charset="0"/>
                                </a:rPr>
                                <m:t>𝑁</m:t>
                              </m:r>
                              <m:r>
                                <a:rPr lang="es-MX" sz="3200" b="0" i="1" smtClean="0">
                                  <a:solidFill>
                                    <a:schemeClr val="tx2"/>
                                  </a:solidFill>
                                  <a:latin typeface="Cambria Math" panose="02040503050406030204" pitchFamily="18" charset="0"/>
                                </a:rPr>
                                <m:t> </m:t>
                              </m:r>
                              <m:sSup>
                                <m:sSupPr>
                                  <m:ctrlPr>
                                    <a:rPr lang="es-MX" sz="3200" b="0" i="1" smtClean="0">
                                      <a:solidFill>
                                        <a:schemeClr val="tx2"/>
                                      </a:solidFill>
                                      <a:latin typeface="Cambria Math" panose="02040503050406030204" pitchFamily="18" charset="0"/>
                                    </a:rPr>
                                  </m:ctrlPr>
                                </m:sSupPr>
                                <m:e>
                                  <m:r>
                                    <m:rPr>
                                      <m:nor/>
                                    </m:rPr>
                                    <a:rPr lang="es-MX" sz="3200" b="0" i="0" smtClean="0">
                                      <a:solidFill>
                                        <a:schemeClr val="tx2"/>
                                      </a:solidFill>
                                      <a:latin typeface="Cambria Math" panose="02040503050406030204" pitchFamily="18" charset="0"/>
                                    </a:rPr>
                                    <m:t>kg</m:t>
                                  </m:r>
                                </m:e>
                                <m:sup>
                                  <m:r>
                                    <a:rPr lang="es-MX" sz="3200" b="0" i="1" smtClean="0">
                                      <a:solidFill>
                                        <a:schemeClr val="tx2"/>
                                      </a:solidFill>
                                      <a:latin typeface="Cambria Math" panose="02040503050406030204" pitchFamily="18" charset="0"/>
                                    </a:rPr>
                                    <m:t>2</m:t>
                                  </m:r>
                                </m:sup>
                              </m:sSup>
                              <m:r>
                                <a:rPr lang="es-MX" sz="3200" b="0" i="1" smtClean="0">
                                  <a:solidFill>
                                    <a:schemeClr val="tx2"/>
                                  </a:solidFill>
                                  <a:latin typeface="Cambria Math" panose="02040503050406030204" pitchFamily="18" charset="0"/>
                                </a:rPr>
                                <m:t> </m:t>
                              </m:r>
                              <m:sSup>
                                <m:sSupPr>
                                  <m:ctrlPr>
                                    <a:rPr lang="es-MX" sz="3200" b="0" i="1" smtClean="0">
                                      <a:solidFill>
                                        <a:schemeClr val="tx2"/>
                                      </a:solidFill>
                                      <a:latin typeface="Cambria Math" panose="02040503050406030204" pitchFamily="18" charset="0"/>
                                    </a:rPr>
                                  </m:ctrlPr>
                                </m:sSupPr>
                                <m:e>
                                  <m:r>
                                    <a:rPr lang="es-MX" sz="3200" b="0" i="1" smtClean="0">
                                      <a:solidFill>
                                        <a:schemeClr val="tx2"/>
                                      </a:solidFill>
                                      <a:latin typeface="Cambria Math" panose="02040503050406030204" pitchFamily="18" charset="0"/>
                                    </a:rPr>
                                    <m:t>𝑚</m:t>
                                  </m:r>
                                </m:e>
                                <m:sup>
                                  <m:r>
                                    <a:rPr lang="es-MX" sz="3200" b="0" i="1" smtClean="0">
                                      <a:solidFill>
                                        <a:schemeClr val="tx2"/>
                                      </a:solidFill>
                                      <a:latin typeface="Cambria Math" panose="02040503050406030204" pitchFamily="18" charset="0"/>
                                    </a:rPr>
                                    <m:t>2</m:t>
                                  </m:r>
                                </m:sup>
                              </m:sSup>
                            </m:num>
                            <m:den>
                              <m:r>
                                <a:rPr lang="es-MX" sz="3200" b="0" i="1" smtClean="0">
                                  <a:solidFill>
                                    <a:schemeClr val="tx2"/>
                                  </a:solidFill>
                                  <a:latin typeface="Cambria Math" panose="02040503050406030204" pitchFamily="18" charset="0"/>
                                </a:rPr>
                                <m:t>𝑁</m:t>
                              </m:r>
                              <m:r>
                                <a:rPr lang="es-MX" sz="3200" b="0" i="1" smtClean="0">
                                  <a:solidFill>
                                    <a:schemeClr val="tx2"/>
                                  </a:solidFill>
                                  <a:latin typeface="Cambria Math" panose="02040503050406030204" pitchFamily="18" charset="0"/>
                                </a:rPr>
                                <m:t> </m:t>
                              </m:r>
                              <m:sSup>
                                <m:sSupPr>
                                  <m:ctrlPr>
                                    <a:rPr lang="es-MX" sz="3200" b="0" i="1" smtClean="0">
                                      <a:solidFill>
                                        <a:schemeClr val="tx2"/>
                                      </a:solidFill>
                                      <a:latin typeface="Cambria Math" panose="02040503050406030204" pitchFamily="18" charset="0"/>
                                    </a:rPr>
                                  </m:ctrlPr>
                                </m:sSupPr>
                                <m:e>
                                  <m:r>
                                    <m:rPr>
                                      <m:nor/>
                                    </m:rPr>
                                    <a:rPr lang="es-MX" sz="3200" b="0" i="0" smtClean="0">
                                      <a:solidFill>
                                        <a:schemeClr val="tx2"/>
                                      </a:solidFill>
                                      <a:latin typeface="Cambria Math" panose="02040503050406030204" pitchFamily="18" charset="0"/>
                                    </a:rPr>
                                    <m:t>kg</m:t>
                                  </m:r>
                                </m:e>
                                <m:sup>
                                  <m:r>
                                    <a:rPr lang="es-MX" sz="3200" b="0" i="1" smtClean="0">
                                      <a:solidFill>
                                        <a:schemeClr val="tx2"/>
                                      </a:solidFill>
                                      <a:latin typeface="Cambria Math" panose="02040503050406030204" pitchFamily="18" charset="0"/>
                                    </a:rPr>
                                    <m:t>2</m:t>
                                  </m:r>
                                </m:sup>
                              </m:sSup>
                            </m:den>
                          </m:f>
                        </m:e>
                      </m:rad>
                    </m:oMath>
                  </m:oMathPara>
                </a14:m>
                <a:endParaRPr lang="es-MX" sz="3200" dirty="0">
                  <a:solidFill>
                    <a:schemeClr val="tx2"/>
                  </a:solidFill>
                </a:endParaRPr>
              </a:p>
            </p:txBody>
          </p:sp>
        </mc:Choice>
        <mc:Fallback xmlns="">
          <p:sp>
            <p:nvSpPr>
              <p:cNvPr id="14" name="CuadroTexto 13">
                <a:extLst>
                  <a:ext uri="{FF2B5EF4-FFF2-40B4-BE49-F238E27FC236}">
                    <a16:creationId xmlns:a16="http://schemas.microsoft.com/office/drawing/2014/main" id="{9C55355E-C801-4F8F-03D7-5B534AD53940}"/>
                  </a:ext>
                </a:extLst>
              </p:cNvPr>
              <p:cNvSpPr txBox="1">
                <a:spLocks noRot="1" noChangeAspect="1" noMove="1" noResize="1" noEditPoints="1" noAdjustHandles="1" noChangeArrowheads="1" noChangeShapeType="1" noTextEdit="1"/>
              </p:cNvSpPr>
              <p:nvPr/>
            </p:nvSpPr>
            <p:spPr>
              <a:xfrm>
                <a:off x="4825218" y="4820355"/>
                <a:ext cx="4196180" cy="1455014"/>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5683D2C-6332-8DA9-48E1-A8E912C37AC9}"/>
                  </a:ext>
                </a:extLst>
              </p:cNvPr>
              <p:cNvSpPr txBox="1"/>
              <p:nvPr/>
            </p:nvSpPr>
            <p:spPr>
              <a:xfrm>
                <a:off x="8092198" y="5229890"/>
                <a:ext cx="4196180" cy="6359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m:t>
                      </m:r>
                      <m:rad>
                        <m:radPr>
                          <m:degHide m:val="on"/>
                          <m:ctrlPr>
                            <a:rPr lang="es-MX" sz="3200" b="0" i="1" smtClean="0">
                              <a:solidFill>
                                <a:schemeClr val="tx2"/>
                              </a:solidFill>
                              <a:latin typeface="Cambria Math" panose="02040503050406030204" pitchFamily="18" charset="0"/>
                            </a:rPr>
                          </m:ctrlPr>
                        </m:radPr>
                        <m:deg/>
                        <m:e>
                          <m:r>
                            <a:rPr lang="es-MX" sz="3200" b="0" i="1" smtClean="0">
                              <a:solidFill>
                                <a:schemeClr val="tx2"/>
                              </a:solidFill>
                              <a:latin typeface="Cambria Math" panose="02040503050406030204" pitchFamily="18" charset="0"/>
                            </a:rPr>
                            <m:t>1.778 </m:t>
                          </m:r>
                          <m:sSup>
                            <m:sSupPr>
                              <m:ctrlPr>
                                <a:rPr lang="es-MX" sz="3200" b="0" i="1" smtClean="0">
                                  <a:solidFill>
                                    <a:schemeClr val="tx2"/>
                                  </a:solidFill>
                                  <a:latin typeface="Cambria Math" panose="02040503050406030204" pitchFamily="18" charset="0"/>
                                </a:rPr>
                              </m:ctrlPr>
                            </m:sSupPr>
                            <m:e>
                              <m:r>
                                <a:rPr lang="es-MX" sz="3200" b="0" i="1" smtClean="0">
                                  <a:solidFill>
                                    <a:schemeClr val="tx2"/>
                                  </a:solidFill>
                                  <a:latin typeface="Cambria Math" panose="02040503050406030204" pitchFamily="18" charset="0"/>
                                </a:rPr>
                                <m:t>𝑚</m:t>
                              </m:r>
                            </m:e>
                            <m:sup>
                              <m:r>
                                <a:rPr lang="es-MX" sz="3200" b="0" i="1" smtClean="0">
                                  <a:solidFill>
                                    <a:schemeClr val="tx2"/>
                                  </a:solidFill>
                                  <a:latin typeface="Cambria Math" panose="02040503050406030204" pitchFamily="18" charset="0"/>
                                </a:rPr>
                                <m:t>2</m:t>
                              </m:r>
                            </m:sup>
                          </m:sSup>
                        </m:e>
                      </m:rad>
                    </m:oMath>
                  </m:oMathPara>
                </a14:m>
                <a:endParaRPr lang="es-MX" sz="3200" dirty="0">
                  <a:solidFill>
                    <a:schemeClr val="tx2"/>
                  </a:solidFill>
                </a:endParaRPr>
              </a:p>
            </p:txBody>
          </p:sp>
        </mc:Choice>
        <mc:Fallback xmlns="">
          <p:sp>
            <p:nvSpPr>
              <p:cNvPr id="15" name="CuadroTexto 14">
                <a:extLst>
                  <a:ext uri="{FF2B5EF4-FFF2-40B4-BE49-F238E27FC236}">
                    <a16:creationId xmlns:a16="http://schemas.microsoft.com/office/drawing/2014/main" id="{55683D2C-6332-8DA9-48E1-A8E912C37AC9}"/>
                  </a:ext>
                </a:extLst>
              </p:cNvPr>
              <p:cNvSpPr txBox="1">
                <a:spLocks noRot="1" noChangeAspect="1" noMove="1" noResize="1" noEditPoints="1" noAdjustHandles="1" noChangeArrowheads="1" noChangeShapeType="1" noTextEdit="1"/>
              </p:cNvSpPr>
              <p:nvPr/>
            </p:nvSpPr>
            <p:spPr>
              <a:xfrm>
                <a:off x="8092198" y="5229890"/>
                <a:ext cx="4196180" cy="635943"/>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083C7592-1FD4-BF78-1305-DD934517780A}"/>
                  </a:ext>
                </a:extLst>
              </p:cNvPr>
              <p:cNvSpPr txBox="1"/>
              <p:nvPr/>
            </p:nvSpPr>
            <p:spPr>
              <a:xfrm>
                <a:off x="8092198" y="6192461"/>
                <a:ext cx="419618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3200" b="0" i="1" smtClean="0">
                          <a:solidFill>
                            <a:schemeClr val="tx2"/>
                          </a:solidFill>
                          <a:latin typeface="Cambria Math" panose="02040503050406030204" pitchFamily="18" charset="0"/>
                        </a:rPr>
                        <m:t>𝑟</m:t>
                      </m:r>
                      <m:r>
                        <a:rPr lang="es-MX" sz="3200" b="0" i="1" smtClean="0">
                          <a:solidFill>
                            <a:schemeClr val="tx2"/>
                          </a:solidFill>
                          <a:latin typeface="Cambria Math" panose="02040503050406030204" pitchFamily="18" charset="0"/>
                        </a:rPr>
                        <m:t>=</m:t>
                      </m:r>
                      <m:r>
                        <a:rPr lang="es-MX" sz="3200" b="0" i="0" smtClean="0">
                          <a:solidFill>
                            <a:schemeClr val="tx2"/>
                          </a:solidFill>
                          <a:latin typeface="Cambria Math" panose="02040503050406030204" pitchFamily="18" charset="0"/>
                        </a:rPr>
                        <m:t>1.33 </m:t>
                      </m:r>
                      <m:r>
                        <m:rPr>
                          <m:sty m:val="p"/>
                        </m:rPr>
                        <a:rPr lang="es-MX" sz="3200" b="0" i="0" smtClean="0">
                          <a:solidFill>
                            <a:schemeClr val="tx2"/>
                          </a:solidFill>
                          <a:latin typeface="Cambria Math" panose="02040503050406030204" pitchFamily="18" charset="0"/>
                        </a:rPr>
                        <m:t>m</m:t>
                      </m:r>
                    </m:oMath>
                  </m:oMathPara>
                </a14:m>
                <a:endParaRPr lang="es-MX" sz="3200" dirty="0">
                  <a:solidFill>
                    <a:schemeClr val="tx2"/>
                  </a:solidFill>
                </a:endParaRPr>
              </a:p>
            </p:txBody>
          </p:sp>
        </mc:Choice>
        <mc:Fallback xmlns="">
          <p:sp>
            <p:nvSpPr>
              <p:cNvPr id="16" name="CuadroTexto 15">
                <a:extLst>
                  <a:ext uri="{FF2B5EF4-FFF2-40B4-BE49-F238E27FC236}">
                    <a16:creationId xmlns:a16="http://schemas.microsoft.com/office/drawing/2014/main" id="{083C7592-1FD4-BF78-1305-DD934517780A}"/>
                  </a:ext>
                </a:extLst>
              </p:cNvPr>
              <p:cNvSpPr txBox="1">
                <a:spLocks noRot="1" noChangeAspect="1" noMove="1" noResize="1" noEditPoints="1" noAdjustHandles="1" noChangeArrowheads="1" noChangeShapeType="1" noTextEdit="1"/>
              </p:cNvSpPr>
              <p:nvPr/>
            </p:nvSpPr>
            <p:spPr>
              <a:xfrm>
                <a:off x="8092198" y="6192461"/>
                <a:ext cx="4196180" cy="492443"/>
              </a:xfrm>
              <a:prstGeom prst="rect">
                <a:avLst/>
              </a:prstGeom>
              <a:blipFill>
                <a:blip r:embed="rId8"/>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285803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2" presetClass="entr" presetSubtype="4"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15"/>
                                        </p:tgtEl>
                                        <p:attrNameLst>
                                          <p:attrName>ppt_x</p:attrName>
                                        </p:attrNameLst>
                                      </p:cBhvr>
                                      <p:tavLst>
                                        <p:tav tm="0">
                                          <p:val>
                                            <p:strVal val="ppt_x"/>
                                          </p:val>
                                        </p:tav>
                                        <p:tav tm="100000">
                                          <p:val>
                                            <p:strVal val="ppt_x"/>
                                          </p:val>
                                        </p:tav>
                                      </p:tavLst>
                                    </p:anim>
                                    <p:anim calcmode="lin" valueType="num">
                                      <p:cBhvr additive="base">
                                        <p:cTn id="41" dur="500"/>
                                        <p:tgtEl>
                                          <p:spTgt spid="15"/>
                                        </p:tgtEl>
                                        <p:attrNameLst>
                                          <p:attrName>ppt_y</p:attrName>
                                        </p:attrNameLst>
                                      </p:cBhvr>
                                      <p:tavLst>
                                        <p:tav tm="0">
                                          <p:val>
                                            <p:strVal val="ppt_y"/>
                                          </p:val>
                                        </p:tav>
                                        <p:tav tm="100000">
                                          <p:val>
                                            <p:strVal val="1+ppt_h/2"/>
                                          </p:val>
                                        </p:tav>
                                      </p:tavLst>
                                    </p:anim>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fltVal val="0"/>
                                          </p:val>
                                        </p:tav>
                                        <p:tav tm="100000">
                                          <p:val>
                                            <p:strVal val="#ppt_w"/>
                                          </p:val>
                                        </p:tav>
                                      </p:tavLst>
                                    </p:anim>
                                    <p:anim calcmode="lin" valueType="num">
                                      <p:cBhvr>
                                        <p:cTn id="48" dur="1000" fill="hold"/>
                                        <p:tgtEl>
                                          <p:spTgt spid="16"/>
                                        </p:tgtEl>
                                        <p:attrNameLst>
                                          <p:attrName>ppt_h</p:attrName>
                                        </p:attrNameLst>
                                      </p:cBhvr>
                                      <p:tavLst>
                                        <p:tav tm="0">
                                          <p:val>
                                            <p:fltVal val="0"/>
                                          </p:val>
                                        </p:tav>
                                        <p:tav tm="100000">
                                          <p:val>
                                            <p:strVal val="#ppt_h"/>
                                          </p:val>
                                        </p:tav>
                                      </p:tavLst>
                                    </p:anim>
                                    <p:anim calcmode="lin" valueType="num">
                                      <p:cBhvr>
                                        <p:cTn id="49" dur="1000" fill="hold"/>
                                        <p:tgtEl>
                                          <p:spTgt spid="16"/>
                                        </p:tgtEl>
                                        <p:attrNameLst>
                                          <p:attrName>style.rotation</p:attrName>
                                        </p:attrNameLst>
                                      </p:cBhvr>
                                      <p:tavLst>
                                        <p:tav tm="0">
                                          <p:val>
                                            <p:fltVal val="90"/>
                                          </p:val>
                                        </p:tav>
                                        <p:tav tm="100000">
                                          <p:val>
                                            <p:fltVal val="0"/>
                                          </p:val>
                                        </p:tav>
                                      </p:tavLst>
                                    </p:anim>
                                    <p:animEffect transition="in" filter="fade">
                                      <p:cBhvr>
                                        <p:cTn id="5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10" grpId="0"/>
      <p:bldP spid="11" grpId="0" build="p"/>
      <p:bldP spid="12" grpId="0"/>
      <p:bldP spid="14" grpId="0"/>
      <p:bldP spid="14" grpId="1"/>
      <p:bldP spid="15" grpId="0"/>
      <p:bldP spid="15" grpId="1"/>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10501626" cy="1362113"/>
          </a:xfrm>
        </p:spPr>
        <p:txBody>
          <a:bodyPr rtlCol="0">
            <a:normAutofit/>
          </a:bodyPr>
          <a:lstStyle/>
          <a:p>
            <a:pPr rtl="0"/>
            <a:r>
              <a:rPr lang="es-MX" sz="4800" dirty="0">
                <a:solidFill>
                  <a:schemeClr val="bg2"/>
                </a:solidFill>
              </a:rPr>
              <a:t>Ejercicio de evaluación continua</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2554545"/>
          </a:xfrm>
          <a:prstGeom prst="rect">
            <a:avLst/>
          </a:prstGeom>
          <a:noFill/>
        </p:spPr>
        <p:txBody>
          <a:bodyPr wrap="square" rtlCol="0">
            <a:spAutoFit/>
          </a:bodyPr>
          <a:lstStyle/>
          <a:p>
            <a:r>
              <a:rPr lang="es-MX" sz="4000" dirty="0">
                <a:solidFill>
                  <a:schemeClr val="tx2"/>
                </a:solidFill>
              </a:rPr>
              <a:t>Se dejará en Teams una lista con cuatro ejercicios para que repases el tema de la Ley de Gravitación Universal, la fecha de entrega será como se acostumbra: el siguiente lunes a las 8 pm.</a:t>
            </a:r>
          </a:p>
        </p:txBody>
      </p:sp>
    </p:spTree>
    <p:extLst>
      <p:ext uri="{BB962C8B-B14F-4D97-AF65-F5344CB8AC3E}">
        <p14:creationId xmlns:p14="http://schemas.microsoft.com/office/powerpoint/2010/main" val="332357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1A131F-C2DD-2B28-B566-E749D18C5B14}"/>
              </a:ext>
            </a:extLst>
          </p:cNvPr>
          <p:cNvSpPr>
            <a:spLocks noGrp="1"/>
          </p:cNvSpPr>
          <p:nvPr>
            <p:ph type="title"/>
          </p:nvPr>
        </p:nvSpPr>
        <p:spPr/>
        <p:txBody>
          <a:bodyPr/>
          <a:lstStyle/>
          <a:p>
            <a:r>
              <a:rPr lang="es-MX" dirty="0"/>
              <a:t>Las leyes de Kepler</a:t>
            </a:r>
          </a:p>
        </p:txBody>
      </p:sp>
      <p:sp>
        <p:nvSpPr>
          <p:cNvPr id="3" name="Marcador de texto 2">
            <a:extLst>
              <a:ext uri="{FF2B5EF4-FFF2-40B4-BE49-F238E27FC236}">
                <a16:creationId xmlns:a16="http://schemas.microsoft.com/office/drawing/2014/main" id="{F3AF36FC-3F5A-C9B0-D225-E19A234DF1CE}"/>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251760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vert="horz" lIns="91440" tIns="45720" rIns="91440" bIns="45720" rtlCol="0" anchor="ctr">
            <a:normAutofit/>
          </a:bodyPr>
          <a:lstStyle/>
          <a:p>
            <a:r>
              <a:rPr lang="es-MX" sz="4400" dirty="0">
                <a:solidFill>
                  <a:schemeClr val="bg2"/>
                </a:solidFill>
              </a:rPr>
              <a:t>Las leyes de Kepler</a:t>
            </a:r>
          </a:p>
        </p:txBody>
      </p:sp>
      <p:pic>
        <p:nvPicPr>
          <p:cNvPr id="4" name="Imagen 3" descr="Una caricatura de una persona&#10;&#10;Descripción generada automáticamente con confianza baja">
            <a:extLst>
              <a:ext uri="{FF2B5EF4-FFF2-40B4-BE49-F238E27FC236}">
                <a16:creationId xmlns:a16="http://schemas.microsoft.com/office/drawing/2014/main" id="{848832D4-5AF1-AAD4-28D9-D14AAED2FB05}"/>
              </a:ext>
            </a:extLst>
          </p:cNvPr>
          <p:cNvPicPr>
            <a:picLocks noChangeAspect="1"/>
          </p:cNvPicPr>
          <p:nvPr/>
        </p:nvPicPr>
        <p:blipFill rotWithShape="1">
          <a:blip r:embed="rId3">
            <a:extLst>
              <a:ext uri="{28A0092B-C50C-407E-A947-70E740481C1C}">
                <a14:useLocalDpi xmlns:a14="http://schemas.microsoft.com/office/drawing/2010/main" val="0"/>
              </a:ext>
            </a:extLst>
          </a:blip>
          <a:srcRect r="29615" b="-1"/>
          <a:stretch/>
        </p:blipFill>
        <p:spPr>
          <a:xfrm>
            <a:off x="281353" y="1828456"/>
            <a:ext cx="5669280" cy="5034228"/>
          </a:xfrm>
          <a:prstGeom prst="rect">
            <a:avLst/>
          </a:prstGeom>
          <a:noFill/>
        </p:spPr>
      </p:pic>
      <p:sp>
        <p:nvSpPr>
          <p:cNvPr id="3" name="CuadroTexto 2">
            <a:extLst>
              <a:ext uri="{FF2B5EF4-FFF2-40B4-BE49-F238E27FC236}">
                <a16:creationId xmlns:a16="http://schemas.microsoft.com/office/drawing/2014/main" id="{C0B4DB79-AE34-377B-B1A5-A54EE473DD2F}"/>
              </a:ext>
            </a:extLst>
          </p:cNvPr>
          <p:cNvSpPr txBox="1"/>
          <p:nvPr/>
        </p:nvSpPr>
        <p:spPr>
          <a:xfrm>
            <a:off x="6415368" y="2194560"/>
            <a:ext cx="4493424" cy="3986784"/>
          </a:xfrm>
          <a:prstGeom prst="rect">
            <a:avLst/>
          </a:prstGeom>
        </p:spPr>
        <p:txBody>
          <a:bodyPr vert="horz" lIns="91440" tIns="45720" rIns="91440" bIns="45720" rtlCol="0">
            <a:normAutofit/>
          </a:bodyPr>
          <a:lstStyle/>
          <a:p>
            <a:pPr>
              <a:spcAft>
                <a:spcPts val="600"/>
              </a:spcAft>
            </a:pPr>
            <a:r>
              <a:rPr lang="es-MX" sz="3600" dirty="0">
                <a:solidFill>
                  <a:schemeClr val="tx2"/>
                </a:solidFill>
              </a:rPr>
              <a:t>El astrónomo alemán Johannes Kepler es conocido por sus tres leyes que describen el movimiento de los planetas en sus órbitas alrededor del Sol.</a:t>
            </a:r>
          </a:p>
        </p:txBody>
      </p:sp>
    </p:spTree>
    <p:extLst>
      <p:ext uri="{BB962C8B-B14F-4D97-AF65-F5344CB8AC3E}">
        <p14:creationId xmlns:p14="http://schemas.microsoft.com/office/powerpoint/2010/main" val="11725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C2981-5F02-BEF3-F1D3-D8155B31F76C}"/>
              </a:ext>
            </a:extLst>
          </p:cNvPr>
          <p:cNvSpPr>
            <a:spLocks noGrp="1"/>
          </p:cNvSpPr>
          <p:nvPr>
            <p:ph type="title"/>
          </p:nvPr>
        </p:nvSpPr>
        <p:spPr/>
        <p:txBody>
          <a:bodyPr/>
          <a:lstStyle/>
          <a:p>
            <a:r>
              <a:rPr lang="es-MX" dirty="0"/>
              <a:t>Las tres leyes de Newton</a:t>
            </a:r>
          </a:p>
        </p:txBody>
      </p:sp>
      <p:sp>
        <p:nvSpPr>
          <p:cNvPr id="3" name="Marcador de texto 2">
            <a:extLst>
              <a:ext uri="{FF2B5EF4-FFF2-40B4-BE49-F238E27FC236}">
                <a16:creationId xmlns:a16="http://schemas.microsoft.com/office/drawing/2014/main" id="{E7FF7126-3E99-0781-54E6-B5C6B31C334E}"/>
              </a:ext>
            </a:extLst>
          </p:cNvPr>
          <p:cNvSpPr>
            <a:spLocks noGrp="1"/>
          </p:cNvSpPr>
          <p:nvPr>
            <p:ph type="body" idx="1"/>
          </p:nvPr>
        </p:nvSpPr>
        <p:spPr/>
        <p:txBody>
          <a:bodyPr/>
          <a:lstStyle/>
          <a:p>
            <a:endParaRPr lang="es-MX"/>
          </a:p>
        </p:txBody>
      </p:sp>
    </p:spTree>
    <p:extLst>
      <p:ext uri="{BB962C8B-B14F-4D97-AF65-F5344CB8AC3E}">
        <p14:creationId xmlns:p14="http://schemas.microsoft.com/office/powerpoint/2010/main" val="239187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10501626" cy="1362113"/>
          </a:xfrm>
        </p:spPr>
        <p:txBody>
          <a:bodyPr rtlCol="0">
            <a:normAutofit/>
          </a:bodyPr>
          <a:lstStyle/>
          <a:p>
            <a:pPr rtl="0"/>
            <a:r>
              <a:rPr lang="es-MX" sz="4800" dirty="0">
                <a:solidFill>
                  <a:schemeClr val="bg2"/>
                </a:solidFill>
              </a:rPr>
              <a:t>Extendiendo resultados previos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2554545"/>
          </a:xfrm>
          <a:prstGeom prst="rect">
            <a:avLst/>
          </a:prstGeom>
          <a:noFill/>
        </p:spPr>
        <p:txBody>
          <a:bodyPr wrap="square" rtlCol="0">
            <a:spAutoFit/>
          </a:bodyPr>
          <a:lstStyle/>
          <a:p>
            <a:r>
              <a:rPr lang="es-MX" sz="4000" dirty="0">
                <a:solidFill>
                  <a:schemeClr val="tx2"/>
                </a:solidFill>
              </a:rPr>
              <a:t>Kepler descubrió que las trayectorias que los planetas describen alrededor del Sol eran elípticas, basándose en lo descrito por Apolonio de Pérgamo, quien desarrolló estudios sobre la elipse.</a:t>
            </a:r>
          </a:p>
        </p:txBody>
      </p:sp>
    </p:spTree>
    <p:extLst>
      <p:ext uri="{BB962C8B-B14F-4D97-AF65-F5344CB8AC3E}">
        <p14:creationId xmlns:p14="http://schemas.microsoft.com/office/powerpoint/2010/main" val="344721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10501626" cy="1362113"/>
          </a:xfrm>
        </p:spPr>
        <p:txBody>
          <a:bodyPr rtlCol="0">
            <a:normAutofit/>
          </a:bodyPr>
          <a:lstStyle/>
          <a:p>
            <a:pPr rtl="0"/>
            <a:r>
              <a:rPr lang="es-MX" sz="4800" dirty="0">
                <a:solidFill>
                  <a:schemeClr val="bg2"/>
                </a:solidFill>
              </a:rPr>
              <a:t>Extendiendo resultados previos</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10984770" cy="2554545"/>
          </a:xfrm>
          <a:prstGeom prst="rect">
            <a:avLst/>
          </a:prstGeom>
          <a:noFill/>
        </p:spPr>
        <p:txBody>
          <a:bodyPr wrap="square" rtlCol="0">
            <a:spAutoFit/>
          </a:bodyPr>
          <a:lstStyle/>
          <a:p>
            <a:r>
              <a:rPr lang="es-MX" sz="4000" dirty="0">
                <a:solidFill>
                  <a:schemeClr val="tx2"/>
                </a:solidFill>
              </a:rPr>
              <a:t>Kepler descubrió que las trayectorias que los planetas describen alrededor del Sol eran elípticas, basándose en lo descrito por Apolonio de Pérgamo, quien desarrolló estudios sobre la elipse.</a:t>
            </a:r>
          </a:p>
        </p:txBody>
      </p:sp>
    </p:spTree>
    <p:extLst>
      <p:ext uri="{BB962C8B-B14F-4D97-AF65-F5344CB8AC3E}">
        <p14:creationId xmlns:p14="http://schemas.microsoft.com/office/powerpoint/2010/main" val="7749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10501626" cy="1362113"/>
          </a:xfrm>
        </p:spPr>
        <p:txBody>
          <a:bodyPr rtlCol="0">
            <a:normAutofit/>
          </a:bodyPr>
          <a:lstStyle/>
          <a:p>
            <a:pPr rtl="0"/>
            <a:r>
              <a:rPr lang="es-MX" sz="4800" dirty="0">
                <a:solidFill>
                  <a:schemeClr val="bg2"/>
                </a:solidFill>
              </a:rPr>
              <a:t>La elipse como parte de una cónica</a:t>
            </a:r>
          </a:p>
        </p:txBody>
      </p:sp>
      <p:pic>
        <p:nvPicPr>
          <p:cNvPr id="5" name="Imagen 4" descr="Gráfico&#10;&#10;Descripción generada automáticamente">
            <a:extLst>
              <a:ext uri="{FF2B5EF4-FFF2-40B4-BE49-F238E27FC236}">
                <a16:creationId xmlns:a16="http://schemas.microsoft.com/office/drawing/2014/main" id="{0E31FFFD-58FB-148B-05AD-02A1A1FF1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156" y="2000355"/>
            <a:ext cx="5038369" cy="4857645"/>
          </a:xfrm>
          <a:prstGeom prst="rect">
            <a:avLst/>
          </a:prstGeom>
        </p:spPr>
      </p:pic>
    </p:spTree>
    <p:extLst>
      <p:ext uri="{BB962C8B-B14F-4D97-AF65-F5344CB8AC3E}">
        <p14:creationId xmlns:p14="http://schemas.microsoft.com/office/powerpoint/2010/main" val="120305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Primera ley de Kepler</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533400" y="2654941"/>
            <a:ext cx="5042727" cy="3986213"/>
          </a:xfrm>
        </p:spPr>
        <p:txBody>
          <a:bodyPr>
            <a:normAutofit/>
          </a:bodyPr>
          <a:lstStyle/>
          <a:p>
            <a:pPr marL="0" indent="0" algn="l">
              <a:buNone/>
            </a:pPr>
            <a:r>
              <a:rPr lang="es-MX" sz="3600" b="0" i="0" u="none" strike="noStrike" baseline="0" dirty="0">
                <a:solidFill>
                  <a:schemeClr val="tx2"/>
                </a:solidFill>
              </a:rPr>
              <a:t>Todos los planetas se desplazan alrededor del Sol siguiendo órbitas elípticas, situando al Sol en uno de sus focos.</a:t>
            </a:r>
            <a:endParaRPr lang="es-MX" sz="3600" dirty="0">
              <a:solidFill>
                <a:schemeClr val="tx2"/>
              </a:solidFill>
            </a:endParaRPr>
          </a:p>
        </p:txBody>
      </p:sp>
      <p:pic>
        <p:nvPicPr>
          <p:cNvPr id="14" name="Imagen 13" descr="Diagrama&#10;&#10;Descripción generada automáticamente">
            <a:extLst>
              <a:ext uri="{FF2B5EF4-FFF2-40B4-BE49-F238E27FC236}">
                <a16:creationId xmlns:a16="http://schemas.microsoft.com/office/drawing/2014/main" id="{26811A9C-2AC3-4242-370A-5762B915A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127" y="1828456"/>
            <a:ext cx="6615873" cy="4812698"/>
          </a:xfrm>
          <a:prstGeom prst="rect">
            <a:avLst/>
          </a:prstGeom>
        </p:spPr>
      </p:pic>
    </p:spTree>
    <p:extLst>
      <p:ext uri="{BB962C8B-B14F-4D97-AF65-F5344CB8AC3E}">
        <p14:creationId xmlns:p14="http://schemas.microsoft.com/office/powerpoint/2010/main" val="21558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Primera ley de Kepler</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5941" y="2050031"/>
            <a:ext cx="11424138" cy="3986213"/>
          </a:xfrm>
        </p:spPr>
        <p:txBody>
          <a:bodyPr>
            <a:normAutofit/>
          </a:bodyPr>
          <a:lstStyle/>
          <a:p>
            <a:pPr marL="0" indent="0" algn="l">
              <a:buNone/>
            </a:pPr>
            <a:r>
              <a:rPr lang="es-MX" sz="3600" b="0" i="0" u="none" strike="noStrike" baseline="0" dirty="0">
                <a:solidFill>
                  <a:schemeClr val="tx2"/>
                </a:solidFill>
              </a:rPr>
              <a:t>En particular,</a:t>
            </a:r>
            <a:r>
              <a:rPr lang="es-MX" sz="3600" b="0" i="0" u="none" strike="noStrike" dirty="0">
                <a:solidFill>
                  <a:schemeClr val="tx2"/>
                </a:solidFill>
              </a:rPr>
              <a:t> hay dos puntos de interés en la órbita elíptica de la Tierra alrededor del Sol.</a:t>
            </a:r>
            <a:endParaRPr lang="es-MX" sz="3600" dirty="0">
              <a:solidFill>
                <a:schemeClr val="tx2"/>
              </a:solidFill>
            </a:endParaRPr>
          </a:p>
        </p:txBody>
      </p:sp>
      <p:sp>
        <p:nvSpPr>
          <p:cNvPr id="2" name="Elipse 1">
            <a:extLst>
              <a:ext uri="{FF2B5EF4-FFF2-40B4-BE49-F238E27FC236}">
                <a16:creationId xmlns:a16="http://schemas.microsoft.com/office/drawing/2014/main" id="{ECCEA397-872C-4A3E-D2C2-0719355E7D49}"/>
              </a:ext>
            </a:extLst>
          </p:cNvPr>
          <p:cNvSpPr/>
          <p:nvPr/>
        </p:nvSpPr>
        <p:spPr>
          <a:xfrm>
            <a:off x="2194560" y="3643532"/>
            <a:ext cx="7076049" cy="2940148"/>
          </a:xfrm>
          <a:prstGeom prst="ellipse">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descr="Imagen que contiene Forma&#10;&#10;Descripción generada automáticamente">
            <a:extLst>
              <a:ext uri="{FF2B5EF4-FFF2-40B4-BE49-F238E27FC236}">
                <a16:creationId xmlns:a16="http://schemas.microsoft.com/office/drawing/2014/main" id="{2C5385FB-DD5A-D9F0-E8D2-2CF278B49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743" y="4530835"/>
            <a:ext cx="4139682" cy="1726984"/>
          </a:xfrm>
          <a:prstGeom prst="rect">
            <a:avLst/>
          </a:prstGeom>
        </p:spPr>
      </p:pic>
      <p:grpSp>
        <p:nvGrpSpPr>
          <p:cNvPr id="9" name="Grupo 8">
            <a:extLst>
              <a:ext uri="{FF2B5EF4-FFF2-40B4-BE49-F238E27FC236}">
                <a16:creationId xmlns:a16="http://schemas.microsoft.com/office/drawing/2014/main" id="{81F03F62-48EC-915B-B1ED-5B7F2D565551}"/>
              </a:ext>
            </a:extLst>
          </p:cNvPr>
          <p:cNvGrpSpPr/>
          <p:nvPr/>
        </p:nvGrpSpPr>
        <p:grpSpPr>
          <a:xfrm>
            <a:off x="0" y="4759663"/>
            <a:ext cx="2507371" cy="707886"/>
            <a:chOff x="0" y="4759663"/>
            <a:chExt cx="2507371" cy="707886"/>
          </a:xfrm>
        </p:grpSpPr>
        <p:sp>
          <p:nvSpPr>
            <p:cNvPr id="5" name="CuadroTexto 4">
              <a:extLst>
                <a:ext uri="{FF2B5EF4-FFF2-40B4-BE49-F238E27FC236}">
                  <a16:creationId xmlns:a16="http://schemas.microsoft.com/office/drawing/2014/main" id="{FC0E5E15-5023-6E11-5804-9E9743464516}"/>
                </a:ext>
              </a:extLst>
            </p:cNvPr>
            <p:cNvSpPr txBox="1"/>
            <p:nvPr/>
          </p:nvSpPr>
          <p:spPr>
            <a:xfrm>
              <a:off x="0" y="4759663"/>
              <a:ext cx="2019464" cy="707886"/>
            </a:xfrm>
            <a:prstGeom prst="rect">
              <a:avLst/>
            </a:prstGeom>
            <a:noFill/>
          </p:spPr>
          <p:txBody>
            <a:bodyPr wrap="none" rtlCol="0">
              <a:spAutoFit/>
            </a:bodyPr>
            <a:lstStyle/>
            <a:p>
              <a:r>
                <a:rPr lang="es-MX" sz="4000" dirty="0">
                  <a:solidFill>
                    <a:schemeClr val="tx2"/>
                  </a:solidFill>
                </a:rPr>
                <a:t>Perihelio</a:t>
              </a:r>
            </a:p>
          </p:txBody>
        </p:sp>
        <p:sp>
          <p:nvSpPr>
            <p:cNvPr id="7" name="Elipse 6">
              <a:extLst>
                <a:ext uri="{FF2B5EF4-FFF2-40B4-BE49-F238E27FC236}">
                  <a16:creationId xmlns:a16="http://schemas.microsoft.com/office/drawing/2014/main" id="{5D7BFC4E-A166-7269-8670-56DB95F736D6}"/>
                </a:ext>
              </a:extLst>
            </p:cNvPr>
            <p:cNvSpPr/>
            <p:nvPr/>
          </p:nvSpPr>
          <p:spPr>
            <a:xfrm>
              <a:off x="2015001" y="4899074"/>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 name="Grupo 9">
            <a:extLst>
              <a:ext uri="{FF2B5EF4-FFF2-40B4-BE49-F238E27FC236}">
                <a16:creationId xmlns:a16="http://schemas.microsoft.com/office/drawing/2014/main" id="{FF189872-A78F-96F4-BBAC-4F19ED08EB2A}"/>
              </a:ext>
            </a:extLst>
          </p:cNvPr>
          <p:cNvGrpSpPr/>
          <p:nvPr/>
        </p:nvGrpSpPr>
        <p:grpSpPr>
          <a:xfrm>
            <a:off x="8961902" y="4686441"/>
            <a:ext cx="1869182" cy="707886"/>
            <a:chOff x="8961902" y="4686441"/>
            <a:chExt cx="1869182" cy="707886"/>
          </a:xfrm>
        </p:grpSpPr>
        <p:sp>
          <p:nvSpPr>
            <p:cNvPr id="6" name="CuadroTexto 5">
              <a:extLst>
                <a:ext uri="{FF2B5EF4-FFF2-40B4-BE49-F238E27FC236}">
                  <a16:creationId xmlns:a16="http://schemas.microsoft.com/office/drawing/2014/main" id="{7BA00C29-4F08-DB66-428B-DD52E88C23AC}"/>
                </a:ext>
              </a:extLst>
            </p:cNvPr>
            <p:cNvSpPr txBox="1"/>
            <p:nvPr/>
          </p:nvSpPr>
          <p:spPr>
            <a:xfrm>
              <a:off x="9445705" y="4686441"/>
              <a:ext cx="1385379" cy="707886"/>
            </a:xfrm>
            <a:prstGeom prst="rect">
              <a:avLst/>
            </a:prstGeom>
            <a:noFill/>
          </p:spPr>
          <p:txBody>
            <a:bodyPr wrap="none" rtlCol="0">
              <a:spAutoFit/>
            </a:bodyPr>
            <a:lstStyle/>
            <a:p>
              <a:r>
                <a:rPr lang="es-MX" sz="4000" dirty="0">
                  <a:solidFill>
                    <a:schemeClr val="tx2"/>
                  </a:solidFill>
                </a:rPr>
                <a:t>Afelio</a:t>
              </a:r>
            </a:p>
          </p:txBody>
        </p:sp>
        <p:sp>
          <p:nvSpPr>
            <p:cNvPr id="8" name="Elipse 7">
              <a:extLst>
                <a:ext uri="{FF2B5EF4-FFF2-40B4-BE49-F238E27FC236}">
                  <a16:creationId xmlns:a16="http://schemas.microsoft.com/office/drawing/2014/main" id="{667DF517-8145-9143-645A-45C5D581E3BD}"/>
                </a:ext>
              </a:extLst>
            </p:cNvPr>
            <p:cNvSpPr/>
            <p:nvPr/>
          </p:nvSpPr>
          <p:spPr>
            <a:xfrm>
              <a:off x="8961902" y="4851571"/>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2" name="Rectángulo 11">
            <a:extLst>
              <a:ext uri="{FF2B5EF4-FFF2-40B4-BE49-F238E27FC236}">
                <a16:creationId xmlns:a16="http://schemas.microsoft.com/office/drawing/2014/main" id="{291880A0-6B3C-853A-0302-044FDF82103A}"/>
              </a:ext>
            </a:extLst>
          </p:cNvPr>
          <p:cNvSpPr/>
          <p:nvPr/>
        </p:nvSpPr>
        <p:spPr>
          <a:xfrm>
            <a:off x="6893169" y="4759663"/>
            <a:ext cx="829738" cy="127658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0118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Segunda ley de Kepler</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5941" y="2050031"/>
            <a:ext cx="11424138" cy="3986213"/>
          </a:xfrm>
        </p:spPr>
        <p:txBody>
          <a:bodyPr>
            <a:normAutofit/>
          </a:bodyPr>
          <a:lstStyle/>
          <a:p>
            <a:pPr marL="0" indent="0" algn="l">
              <a:buNone/>
            </a:pPr>
            <a:r>
              <a:rPr lang="es-MX" sz="3600" b="0" i="0" u="none" strike="noStrike" baseline="0" dirty="0">
                <a:solidFill>
                  <a:schemeClr val="tx2"/>
                </a:solidFill>
              </a:rPr>
              <a:t>La línea imaginaria que une cualquiera de los planetas con el Sol barre áreas iguales en tiempos iguales, es decir, cuando el planeta está en el afelio, su velocidad es menor que cuando está en el perihelio.</a:t>
            </a:r>
            <a:endParaRPr lang="es-MX" sz="3600" dirty="0">
              <a:solidFill>
                <a:schemeClr val="tx2"/>
              </a:solidFill>
            </a:endParaRPr>
          </a:p>
        </p:txBody>
      </p:sp>
    </p:spTree>
    <p:extLst>
      <p:ext uri="{BB962C8B-B14F-4D97-AF65-F5344CB8AC3E}">
        <p14:creationId xmlns:p14="http://schemas.microsoft.com/office/powerpoint/2010/main" val="94622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Segunda ley de Kepler</a:t>
            </a:r>
          </a:p>
        </p:txBody>
      </p:sp>
      <p:sp>
        <p:nvSpPr>
          <p:cNvPr id="2" name="Elipse 1">
            <a:extLst>
              <a:ext uri="{FF2B5EF4-FFF2-40B4-BE49-F238E27FC236}">
                <a16:creationId xmlns:a16="http://schemas.microsoft.com/office/drawing/2014/main" id="{ECCEA397-872C-4A3E-D2C2-0719355E7D49}"/>
              </a:ext>
            </a:extLst>
          </p:cNvPr>
          <p:cNvSpPr/>
          <p:nvPr/>
        </p:nvSpPr>
        <p:spPr>
          <a:xfrm>
            <a:off x="2447131" y="2757267"/>
            <a:ext cx="7076049" cy="2940148"/>
          </a:xfrm>
          <a:prstGeom prst="ellipse">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23CE6C50-F56F-B1FD-3FC8-1C690BA7B61A}"/>
              </a:ext>
            </a:extLst>
          </p:cNvPr>
          <p:cNvCxnSpPr>
            <a:cxnSpLocks/>
            <a:endCxn id="17" idx="1"/>
          </p:cNvCxnSpPr>
          <p:nvPr/>
        </p:nvCxnSpPr>
        <p:spPr>
          <a:xfrm>
            <a:off x="2900937" y="3429000"/>
            <a:ext cx="1675037" cy="6678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5D7BFC4E-A166-7269-8670-56DB95F736D6}"/>
              </a:ext>
            </a:extLst>
          </p:cNvPr>
          <p:cNvSpPr/>
          <p:nvPr/>
        </p:nvSpPr>
        <p:spPr>
          <a:xfrm>
            <a:off x="2654752" y="3214468"/>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D0CBEE50-5AB1-CF10-8041-41D071922796}"/>
              </a:ext>
            </a:extLst>
          </p:cNvPr>
          <p:cNvSpPr/>
          <p:nvPr/>
        </p:nvSpPr>
        <p:spPr>
          <a:xfrm>
            <a:off x="4536831" y="4069079"/>
            <a:ext cx="267286" cy="189914"/>
          </a:xfrm>
          <a:prstGeom prst="ellipse">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nvGrpSpPr>
          <p:cNvPr id="38" name="Grupo 37">
            <a:extLst>
              <a:ext uri="{FF2B5EF4-FFF2-40B4-BE49-F238E27FC236}">
                <a16:creationId xmlns:a16="http://schemas.microsoft.com/office/drawing/2014/main" id="{AC4FFA59-A5CE-C960-8180-8B1FA185A2D8}"/>
              </a:ext>
            </a:extLst>
          </p:cNvPr>
          <p:cNvGrpSpPr/>
          <p:nvPr/>
        </p:nvGrpSpPr>
        <p:grpSpPr>
          <a:xfrm>
            <a:off x="2485293" y="4231181"/>
            <a:ext cx="2090681" cy="882425"/>
            <a:chOff x="2485293" y="4231181"/>
            <a:chExt cx="2090681" cy="882425"/>
          </a:xfrm>
        </p:grpSpPr>
        <p:cxnSp>
          <p:nvCxnSpPr>
            <p:cNvPr id="19" name="Conector recto 18">
              <a:extLst>
                <a:ext uri="{FF2B5EF4-FFF2-40B4-BE49-F238E27FC236}">
                  <a16:creationId xmlns:a16="http://schemas.microsoft.com/office/drawing/2014/main" id="{1065AC9E-243C-4C7B-A531-CFC21AE4A25A}"/>
                </a:ext>
              </a:extLst>
            </p:cNvPr>
            <p:cNvCxnSpPr>
              <a:cxnSpLocks/>
              <a:endCxn id="17" idx="3"/>
            </p:cNvCxnSpPr>
            <p:nvPr/>
          </p:nvCxnSpPr>
          <p:spPr>
            <a:xfrm flipV="1">
              <a:off x="2731478" y="4231181"/>
              <a:ext cx="1844496" cy="6678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58C7EA70-0407-6F93-1A02-A76321897635}"/>
                </a:ext>
              </a:extLst>
            </p:cNvPr>
            <p:cNvSpPr/>
            <p:nvPr/>
          </p:nvSpPr>
          <p:spPr>
            <a:xfrm>
              <a:off x="2485293" y="4684542"/>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7" name="Flecha: curvada hacia la derecha 36">
            <a:extLst>
              <a:ext uri="{FF2B5EF4-FFF2-40B4-BE49-F238E27FC236}">
                <a16:creationId xmlns:a16="http://schemas.microsoft.com/office/drawing/2014/main" id="{C0374ED8-68D5-C4A7-7E26-E97BA459211F}"/>
              </a:ext>
            </a:extLst>
          </p:cNvPr>
          <p:cNvSpPr/>
          <p:nvPr/>
        </p:nvSpPr>
        <p:spPr>
          <a:xfrm rot="10982422">
            <a:off x="10200509" y="3442212"/>
            <a:ext cx="546347" cy="1815077"/>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solidFill>
                <a:schemeClr val="tx1"/>
              </a:solidFill>
            </a:endParaRPr>
          </a:p>
        </p:txBody>
      </p:sp>
      <p:sp>
        <p:nvSpPr>
          <p:cNvPr id="3" name="Forma libre: forma 2">
            <a:extLst>
              <a:ext uri="{FF2B5EF4-FFF2-40B4-BE49-F238E27FC236}">
                <a16:creationId xmlns:a16="http://schemas.microsoft.com/office/drawing/2014/main" id="{4D96262F-75CD-D531-9C9F-70AAA0F4142B}"/>
              </a:ext>
            </a:extLst>
          </p:cNvPr>
          <p:cNvSpPr/>
          <p:nvPr/>
        </p:nvSpPr>
        <p:spPr>
          <a:xfrm>
            <a:off x="2492477" y="3554361"/>
            <a:ext cx="2083497" cy="1214263"/>
          </a:xfrm>
          <a:custGeom>
            <a:avLst/>
            <a:gdLst>
              <a:gd name="connsiteX0" fmla="*/ 294968 w 2050026"/>
              <a:gd name="connsiteY0" fmla="*/ 81116 h 1224116"/>
              <a:gd name="connsiteX1" fmla="*/ 457200 w 2050026"/>
              <a:gd name="connsiteY1" fmla="*/ 125362 h 1224116"/>
              <a:gd name="connsiteX2" fmla="*/ 567813 w 2050026"/>
              <a:gd name="connsiteY2" fmla="*/ 66368 h 1224116"/>
              <a:gd name="connsiteX3" fmla="*/ 634181 w 2050026"/>
              <a:gd name="connsiteY3" fmla="*/ 0 h 1224116"/>
              <a:gd name="connsiteX4" fmla="*/ 2050026 w 2050026"/>
              <a:gd name="connsiteY4" fmla="*/ 567813 h 1224116"/>
              <a:gd name="connsiteX5" fmla="*/ 2013155 w 2050026"/>
              <a:gd name="connsiteY5" fmla="*/ 597310 h 1224116"/>
              <a:gd name="connsiteX6" fmla="*/ 2042652 w 2050026"/>
              <a:gd name="connsiteY6" fmla="*/ 634181 h 1224116"/>
              <a:gd name="connsiteX7" fmla="*/ 479323 w 2050026"/>
              <a:gd name="connsiteY7" fmla="*/ 1224116 h 1224116"/>
              <a:gd name="connsiteX8" fmla="*/ 412955 w 2050026"/>
              <a:gd name="connsiteY8" fmla="*/ 1172497 h 1224116"/>
              <a:gd name="connsiteX9" fmla="*/ 353962 w 2050026"/>
              <a:gd name="connsiteY9" fmla="*/ 1120878 h 1224116"/>
              <a:gd name="connsiteX10" fmla="*/ 265471 w 2050026"/>
              <a:gd name="connsiteY10" fmla="*/ 1106129 h 1224116"/>
              <a:gd name="connsiteX11" fmla="*/ 221226 w 2050026"/>
              <a:gd name="connsiteY11" fmla="*/ 1098755 h 1224116"/>
              <a:gd name="connsiteX12" fmla="*/ 191729 w 2050026"/>
              <a:gd name="connsiteY12" fmla="*/ 1120878 h 1224116"/>
              <a:gd name="connsiteX13" fmla="*/ 88491 w 2050026"/>
              <a:gd name="connsiteY13" fmla="*/ 980768 h 1224116"/>
              <a:gd name="connsiteX14" fmla="*/ 0 w 2050026"/>
              <a:gd name="connsiteY14" fmla="*/ 818536 h 1224116"/>
              <a:gd name="connsiteX15" fmla="*/ 0 w 2050026"/>
              <a:gd name="connsiteY15" fmla="*/ 597310 h 1224116"/>
              <a:gd name="connsiteX16" fmla="*/ 36871 w 2050026"/>
              <a:gd name="connsiteY16" fmla="*/ 427704 h 1224116"/>
              <a:gd name="connsiteX17" fmla="*/ 147484 w 2050026"/>
              <a:gd name="connsiteY17" fmla="*/ 250723 h 1224116"/>
              <a:gd name="connsiteX18" fmla="*/ 228600 w 2050026"/>
              <a:gd name="connsiteY18" fmla="*/ 125362 h 1224116"/>
              <a:gd name="connsiteX19" fmla="*/ 294968 w 2050026"/>
              <a:gd name="connsiteY19" fmla="*/ 81116 h 122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0026" h="1224116">
                <a:moveTo>
                  <a:pt x="294968" y="81116"/>
                </a:moveTo>
                <a:lnTo>
                  <a:pt x="457200" y="125362"/>
                </a:lnTo>
                <a:lnTo>
                  <a:pt x="567813" y="66368"/>
                </a:lnTo>
                <a:lnTo>
                  <a:pt x="634181" y="0"/>
                </a:lnTo>
                <a:lnTo>
                  <a:pt x="2050026" y="567813"/>
                </a:lnTo>
                <a:lnTo>
                  <a:pt x="2013155" y="597310"/>
                </a:lnTo>
                <a:lnTo>
                  <a:pt x="2042652" y="634181"/>
                </a:lnTo>
                <a:lnTo>
                  <a:pt x="479323" y="1224116"/>
                </a:lnTo>
                <a:lnTo>
                  <a:pt x="412955" y="1172497"/>
                </a:lnTo>
                <a:lnTo>
                  <a:pt x="353962" y="1120878"/>
                </a:lnTo>
                <a:lnTo>
                  <a:pt x="265471" y="1106129"/>
                </a:lnTo>
                <a:lnTo>
                  <a:pt x="221226" y="1098755"/>
                </a:lnTo>
                <a:lnTo>
                  <a:pt x="191729" y="1120878"/>
                </a:lnTo>
                <a:lnTo>
                  <a:pt x="88491" y="980768"/>
                </a:lnTo>
                <a:lnTo>
                  <a:pt x="0" y="818536"/>
                </a:lnTo>
                <a:lnTo>
                  <a:pt x="0" y="597310"/>
                </a:lnTo>
                <a:lnTo>
                  <a:pt x="36871" y="427704"/>
                </a:lnTo>
                <a:lnTo>
                  <a:pt x="147484" y="250723"/>
                </a:lnTo>
                <a:lnTo>
                  <a:pt x="228600" y="125362"/>
                </a:lnTo>
                <a:lnTo>
                  <a:pt x="294968" y="811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A06526E6-4DCD-DE07-0BE5-7291CD77C988}"/>
              </a:ext>
            </a:extLst>
          </p:cNvPr>
          <p:cNvSpPr txBox="1"/>
          <p:nvPr/>
        </p:nvSpPr>
        <p:spPr>
          <a:xfrm>
            <a:off x="709361" y="3792160"/>
            <a:ext cx="622286" cy="646331"/>
          </a:xfrm>
          <a:prstGeom prst="rect">
            <a:avLst/>
          </a:prstGeom>
          <a:noFill/>
        </p:spPr>
        <p:txBody>
          <a:bodyPr wrap="none" rtlCol="0">
            <a:spAutoFit/>
          </a:bodyPr>
          <a:lstStyle/>
          <a:p>
            <a:r>
              <a:rPr lang="es-MX" sz="3600" dirty="0" err="1">
                <a:solidFill>
                  <a:schemeClr val="tx2"/>
                </a:solidFill>
                <a:latin typeface="Symbol" panose="05050102010706020507" pitchFamily="18" charset="2"/>
              </a:rPr>
              <a:t>D</a:t>
            </a:r>
            <a:r>
              <a:rPr lang="es-MX" sz="3600" dirty="0" err="1">
                <a:solidFill>
                  <a:schemeClr val="tx2"/>
                </a:solidFill>
              </a:rPr>
              <a:t>t</a:t>
            </a:r>
            <a:endParaRPr lang="es-MX" sz="3600" dirty="0">
              <a:solidFill>
                <a:schemeClr val="tx2"/>
              </a:solidFill>
            </a:endParaRPr>
          </a:p>
        </p:txBody>
      </p:sp>
      <p:sp>
        <p:nvSpPr>
          <p:cNvPr id="5" name="CuadroTexto 4">
            <a:extLst>
              <a:ext uri="{FF2B5EF4-FFF2-40B4-BE49-F238E27FC236}">
                <a16:creationId xmlns:a16="http://schemas.microsoft.com/office/drawing/2014/main" id="{D0A7CCC7-E745-DD92-42E8-D6C98B6BDB5E}"/>
              </a:ext>
            </a:extLst>
          </p:cNvPr>
          <p:cNvSpPr txBox="1"/>
          <p:nvPr/>
        </p:nvSpPr>
        <p:spPr>
          <a:xfrm>
            <a:off x="3011869" y="3745913"/>
            <a:ext cx="607859" cy="646331"/>
          </a:xfrm>
          <a:prstGeom prst="rect">
            <a:avLst/>
          </a:prstGeom>
          <a:noFill/>
        </p:spPr>
        <p:txBody>
          <a:bodyPr wrap="none" rtlCol="0">
            <a:spAutoFit/>
          </a:bodyPr>
          <a:lstStyle/>
          <a:p>
            <a:r>
              <a:rPr lang="es-MX" sz="3600" dirty="0">
                <a:solidFill>
                  <a:schemeClr val="tx2"/>
                </a:solidFill>
              </a:rPr>
              <a:t>A</a:t>
            </a:r>
            <a:r>
              <a:rPr lang="es-MX" sz="3600" baseline="-25000" dirty="0">
                <a:solidFill>
                  <a:schemeClr val="tx2"/>
                </a:solidFill>
              </a:rPr>
              <a:t>1</a:t>
            </a:r>
          </a:p>
        </p:txBody>
      </p:sp>
      <p:grpSp>
        <p:nvGrpSpPr>
          <p:cNvPr id="22" name="Grupo 21">
            <a:extLst>
              <a:ext uri="{FF2B5EF4-FFF2-40B4-BE49-F238E27FC236}">
                <a16:creationId xmlns:a16="http://schemas.microsoft.com/office/drawing/2014/main" id="{34FBC8BC-5ADA-EF2E-82EA-CBA7288C68E3}"/>
              </a:ext>
            </a:extLst>
          </p:cNvPr>
          <p:cNvGrpSpPr/>
          <p:nvPr/>
        </p:nvGrpSpPr>
        <p:grpSpPr>
          <a:xfrm>
            <a:off x="4764974" y="4231181"/>
            <a:ext cx="4695548" cy="751975"/>
            <a:chOff x="4764974" y="4231181"/>
            <a:chExt cx="4695548" cy="751975"/>
          </a:xfrm>
        </p:grpSpPr>
        <p:cxnSp>
          <p:nvCxnSpPr>
            <p:cNvPr id="8" name="Conector recto 7">
              <a:extLst>
                <a:ext uri="{FF2B5EF4-FFF2-40B4-BE49-F238E27FC236}">
                  <a16:creationId xmlns:a16="http://schemas.microsoft.com/office/drawing/2014/main" id="{615C4D32-E8EC-C785-8BA9-20FE56FB1E00}"/>
                </a:ext>
              </a:extLst>
            </p:cNvPr>
            <p:cNvCxnSpPr>
              <a:cxnSpLocks/>
              <a:endCxn id="17" idx="5"/>
            </p:cNvCxnSpPr>
            <p:nvPr/>
          </p:nvCxnSpPr>
          <p:spPr>
            <a:xfrm flipH="1" flipV="1">
              <a:off x="4764974" y="4231181"/>
              <a:ext cx="4379239" cy="53744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 name="Elipse 5">
              <a:extLst>
                <a:ext uri="{FF2B5EF4-FFF2-40B4-BE49-F238E27FC236}">
                  <a16:creationId xmlns:a16="http://schemas.microsoft.com/office/drawing/2014/main" id="{CA9644E9-03D3-B86D-6024-D56D227EB972}"/>
                </a:ext>
              </a:extLst>
            </p:cNvPr>
            <p:cNvSpPr/>
            <p:nvPr/>
          </p:nvSpPr>
          <p:spPr>
            <a:xfrm>
              <a:off x="8968152" y="4554092"/>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3" name="Grupo 22">
            <a:extLst>
              <a:ext uri="{FF2B5EF4-FFF2-40B4-BE49-F238E27FC236}">
                <a16:creationId xmlns:a16="http://schemas.microsoft.com/office/drawing/2014/main" id="{4EFCD743-D083-7903-AEF0-A7CE5C2D2127}"/>
              </a:ext>
            </a:extLst>
          </p:cNvPr>
          <p:cNvGrpSpPr/>
          <p:nvPr/>
        </p:nvGrpSpPr>
        <p:grpSpPr>
          <a:xfrm>
            <a:off x="4676944" y="3745913"/>
            <a:ext cx="5092421" cy="440032"/>
            <a:chOff x="4676944" y="3745913"/>
            <a:chExt cx="5092421" cy="440032"/>
          </a:xfrm>
        </p:grpSpPr>
        <p:cxnSp>
          <p:nvCxnSpPr>
            <p:cNvPr id="12" name="Conector recto 11">
              <a:extLst>
                <a:ext uri="{FF2B5EF4-FFF2-40B4-BE49-F238E27FC236}">
                  <a16:creationId xmlns:a16="http://schemas.microsoft.com/office/drawing/2014/main" id="{17E8F646-853E-332C-E2DC-E152470C0C0C}"/>
                </a:ext>
              </a:extLst>
            </p:cNvPr>
            <p:cNvCxnSpPr>
              <a:cxnSpLocks/>
            </p:cNvCxnSpPr>
            <p:nvPr/>
          </p:nvCxnSpPr>
          <p:spPr>
            <a:xfrm flipH="1">
              <a:off x="4676944" y="4013319"/>
              <a:ext cx="4725580" cy="17262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3563957F-2413-4AF6-58F6-1A810CA398E3}"/>
                </a:ext>
              </a:extLst>
            </p:cNvPr>
            <p:cNvSpPr/>
            <p:nvPr/>
          </p:nvSpPr>
          <p:spPr>
            <a:xfrm>
              <a:off x="9276995" y="3745913"/>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4" name="Flecha: curvada hacia la derecha 23">
            <a:extLst>
              <a:ext uri="{FF2B5EF4-FFF2-40B4-BE49-F238E27FC236}">
                <a16:creationId xmlns:a16="http://schemas.microsoft.com/office/drawing/2014/main" id="{8F2333F7-2419-CA68-E5E6-9A1C60BA372C}"/>
              </a:ext>
            </a:extLst>
          </p:cNvPr>
          <p:cNvSpPr/>
          <p:nvPr/>
        </p:nvSpPr>
        <p:spPr>
          <a:xfrm>
            <a:off x="1591270" y="3408897"/>
            <a:ext cx="546347" cy="1815077"/>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solidFill>
                <a:schemeClr val="tx1"/>
              </a:solidFill>
            </a:endParaRPr>
          </a:p>
        </p:txBody>
      </p:sp>
      <p:sp>
        <p:nvSpPr>
          <p:cNvPr id="25" name="CuadroTexto 24">
            <a:extLst>
              <a:ext uri="{FF2B5EF4-FFF2-40B4-BE49-F238E27FC236}">
                <a16:creationId xmlns:a16="http://schemas.microsoft.com/office/drawing/2014/main" id="{009675BD-D107-4AA3-F60A-6C740F1274E9}"/>
              </a:ext>
            </a:extLst>
          </p:cNvPr>
          <p:cNvSpPr txBox="1"/>
          <p:nvPr/>
        </p:nvSpPr>
        <p:spPr>
          <a:xfrm>
            <a:off x="10908792" y="3993269"/>
            <a:ext cx="622286" cy="646331"/>
          </a:xfrm>
          <a:prstGeom prst="rect">
            <a:avLst/>
          </a:prstGeom>
          <a:noFill/>
        </p:spPr>
        <p:txBody>
          <a:bodyPr wrap="none" rtlCol="0">
            <a:spAutoFit/>
          </a:bodyPr>
          <a:lstStyle/>
          <a:p>
            <a:r>
              <a:rPr lang="es-MX" sz="3600" dirty="0" err="1">
                <a:solidFill>
                  <a:schemeClr val="tx2"/>
                </a:solidFill>
                <a:latin typeface="Symbol" panose="05050102010706020507" pitchFamily="18" charset="2"/>
              </a:rPr>
              <a:t>D</a:t>
            </a:r>
            <a:r>
              <a:rPr lang="es-MX" sz="3600" dirty="0" err="1">
                <a:solidFill>
                  <a:schemeClr val="tx2"/>
                </a:solidFill>
              </a:rPr>
              <a:t>t</a:t>
            </a:r>
            <a:endParaRPr lang="es-MX" sz="3600" dirty="0">
              <a:solidFill>
                <a:schemeClr val="tx2"/>
              </a:solidFill>
            </a:endParaRPr>
          </a:p>
        </p:txBody>
      </p:sp>
      <p:grpSp>
        <p:nvGrpSpPr>
          <p:cNvPr id="28" name="Grupo 27">
            <a:extLst>
              <a:ext uri="{FF2B5EF4-FFF2-40B4-BE49-F238E27FC236}">
                <a16:creationId xmlns:a16="http://schemas.microsoft.com/office/drawing/2014/main" id="{C133F7C6-EA04-74EA-7B28-0D5A526C55B0}"/>
              </a:ext>
            </a:extLst>
          </p:cNvPr>
          <p:cNvGrpSpPr/>
          <p:nvPr/>
        </p:nvGrpSpPr>
        <p:grpSpPr>
          <a:xfrm>
            <a:off x="4800600" y="3960445"/>
            <a:ext cx="4724400" cy="773480"/>
            <a:chOff x="4800600" y="3960445"/>
            <a:chExt cx="4724400" cy="773480"/>
          </a:xfrm>
        </p:grpSpPr>
        <p:sp>
          <p:nvSpPr>
            <p:cNvPr id="26" name="Forma libre: forma 25">
              <a:extLst>
                <a:ext uri="{FF2B5EF4-FFF2-40B4-BE49-F238E27FC236}">
                  <a16:creationId xmlns:a16="http://schemas.microsoft.com/office/drawing/2014/main" id="{69EF95B7-C451-B784-1E13-2FE8BEB2B497}"/>
                </a:ext>
              </a:extLst>
            </p:cNvPr>
            <p:cNvSpPr/>
            <p:nvPr/>
          </p:nvSpPr>
          <p:spPr>
            <a:xfrm>
              <a:off x="4800600" y="4019550"/>
              <a:ext cx="4724400" cy="714375"/>
            </a:xfrm>
            <a:custGeom>
              <a:avLst/>
              <a:gdLst>
                <a:gd name="connsiteX0" fmla="*/ 0 w 4724400"/>
                <a:gd name="connsiteY0" fmla="*/ 171450 h 714375"/>
                <a:gd name="connsiteX1" fmla="*/ 4171950 w 4724400"/>
                <a:gd name="connsiteY1" fmla="*/ 714375 h 714375"/>
                <a:gd name="connsiteX2" fmla="*/ 4238625 w 4724400"/>
                <a:gd name="connsiteY2" fmla="*/ 600075 h 714375"/>
                <a:gd name="connsiteX3" fmla="*/ 4324350 w 4724400"/>
                <a:gd name="connsiteY3" fmla="*/ 552450 h 714375"/>
                <a:gd name="connsiteX4" fmla="*/ 4400550 w 4724400"/>
                <a:gd name="connsiteY4" fmla="*/ 523875 h 714375"/>
                <a:gd name="connsiteX5" fmla="*/ 4505325 w 4724400"/>
                <a:gd name="connsiteY5" fmla="*/ 542925 h 714375"/>
                <a:gd name="connsiteX6" fmla="*/ 4581525 w 4724400"/>
                <a:gd name="connsiteY6" fmla="*/ 561975 h 714375"/>
                <a:gd name="connsiteX7" fmla="*/ 4657725 w 4724400"/>
                <a:gd name="connsiteY7" fmla="*/ 457200 h 714375"/>
                <a:gd name="connsiteX8" fmla="*/ 4686300 w 4724400"/>
                <a:gd name="connsiteY8" fmla="*/ 323850 h 714375"/>
                <a:gd name="connsiteX9" fmla="*/ 4724400 w 4724400"/>
                <a:gd name="connsiteY9" fmla="*/ 171450 h 714375"/>
                <a:gd name="connsiteX10" fmla="*/ 4581525 w 4724400"/>
                <a:gd name="connsiteY10" fmla="*/ 123825 h 714375"/>
                <a:gd name="connsiteX11" fmla="*/ 4495800 w 4724400"/>
                <a:gd name="connsiteY11" fmla="*/ 0 h 714375"/>
                <a:gd name="connsiteX12" fmla="*/ 0 w 4724400"/>
                <a:gd name="connsiteY12" fmla="*/ 17145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400" h="714375">
                  <a:moveTo>
                    <a:pt x="0" y="171450"/>
                  </a:moveTo>
                  <a:lnTo>
                    <a:pt x="4171950" y="714375"/>
                  </a:lnTo>
                  <a:lnTo>
                    <a:pt x="4238625" y="600075"/>
                  </a:lnTo>
                  <a:lnTo>
                    <a:pt x="4324350" y="552450"/>
                  </a:lnTo>
                  <a:lnTo>
                    <a:pt x="4400550" y="523875"/>
                  </a:lnTo>
                  <a:lnTo>
                    <a:pt x="4505325" y="542925"/>
                  </a:lnTo>
                  <a:lnTo>
                    <a:pt x="4581525" y="561975"/>
                  </a:lnTo>
                  <a:lnTo>
                    <a:pt x="4657725" y="457200"/>
                  </a:lnTo>
                  <a:lnTo>
                    <a:pt x="4686300" y="323850"/>
                  </a:lnTo>
                  <a:lnTo>
                    <a:pt x="4724400" y="171450"/>
                  </a:lnTo>
                  <a:lnTo>
                    <a:pt x="4581525" y="123825"/>
                  </a:lnTo>
                  <a:lnTo>
                    <a:pt x="4495800" y="0"/>
                  </a:lnTo>
                  <a:lnTo>
                    <a:pt x="0" y="1714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CuadroTexto 26">
              <a:extLst>
                <a:ext uri="{FF2B5EF4-FFF2-40B4-BE49-F238E27FC236}">
                  <a16:creationId xmlns:a16="http://schemas.microsoft.com/office/drawing/2014/main" id="{62E15C46-BAAA-C544-33C5-1C86F1326D3E}"/>
                </a:ext>
              </a:extLst>
            </p:cNvPr>
            <p:cNvSpPr txBox="1"/>
            <p:nvPr/>
          </p:nvSpPr>
          <p:spPr>
            <a:xfrm>
              <a:off x="8187424" y="3960445"/>
              <a:ext cx="607859" cy="646331"/>
            </a:xfrm>
            <a:prstGeom prst="rect">
              <a:avLst/>
            </a:prstGeom>
            <a:noFill/>
          </p:spPr>
          <p:txBody>
            <a:bodyPr wrap="none" rtlCol="0">
              <a:spAutoFit/>
            </a:bodyPr>
            <a:lstStyle/>
            <a:p>
              <a:r>
                <a:rPr lang="es-MX" sz="3600" dirty="0">
                  <a:solidFill>
                    <a:schemeClr val="tx2"/>
                  </a:solidFill>
                </a:rPr>
                <a:t>A</a:t>
              </a:r>
              <a:r>
                <a:rPr lang="es-MX" sz="3600" baseline="-25000" dirty="0">
                  <a:solidFill>
                    <a:schemeClr val="tx2"/>
                  </a:solidFill>
                </a:rPr>
                <a:t>2</a:t>
              </a:r>
            </a:p>
          </p:txBody>
        </p:sp>
      </p:grpSp>
    </p:spTree>
    <p:extLst>
      <p:ext uri="{BB962C8B-B14F-4D97-AF65-F5344CB8AC3E}">
        <p14:creationId xmlns:p14="http://schemas.microsoft.com/office/powerpoint/2010/main" val="34746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animBg="1"/>
      <p:bldP spid="4" grpId="0"/>
      <p:bldP spid="5" grpId="0"/>
      <p:bldP spid="24" grpId="0" animBg="1"/>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Segunda ley de Kepler</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5941" y="2050031"/>
            <a:ext cx="11424138" cy="3986213"/>
          </a:xfrm>
        </p:spPr>
        <p:txBody>
          <a:bodyPr>
            <a:normAutofit/>
          </a:bodyPr>
          <a:lstStyle/>
          <a:p>
            <a:pPr marL="0" indent="0" algn="l">
              <a:buNone/>
            </a:pPr>
            <a:r>
              <a:rPr lang="es-MX" sz="3600" b="0" i="0" u="none" strike="noStrike" baseline="0" dirty="0">
                <a:solidFill>
                  <a:schemeClr val="tx2"/>
                </a:solidFill>
              </a:rPr>
              <a:t>Kepler demostró que los planetas tienen una mayor velocidad cuando se encuentran más cercanos al Sol que cuando están más lejanos.</a:t>
            </a:r>
            <a:endParaRPr lang="es-MX" sz="3600" dirty="0">
              <a:solidFill>
                <a:schemeClr val="tx2"/>
              </a:solidFill>
            </a:endParaRPr>
          </a:p>
        </p:txBody>
      </p:sp>
      <p:grpSp>
        <p:nvGrpSpPr>
          <p:cNvPr id="26" name="Grupo 25">
            <a:extLst>
              <a:ext uri="{FF2B5EF4-FFF2-40B4-BE49-F238E27FC236}">
                <a16:creationId xmlns:a16="http://schemas.microsoft.com/office/drawing/2014/main" id="{7EFDD24A-BB91-A205-8916-FD4E7E845D06}"/>
              </a:ext>
            </a:extLst>
          </p:cNvPr>
          <p:cNvGrpSpPr/>
          <p:nvPr/>
        </p:nvGrpSpPr>
        <p:grpSpPr>
          <a:xfrm>
            <a:off x="1280160" y="4043137"/>
            <a:ext cx="9138024" cy="2475913"/>
            <a:chOff x="709361" y="2757267"/>
            <a:chExt cx="10821717" cy="2940148"/>
          </a:xfrm>
        </p:grpSpPr>
        <p:sp>
          <p:nvSpPr>
            <p:cNvPr id="2" name="Elipse 1">
              <a:extLst>
                <a:ext uri="{FF2B5EF4-FFF2-40B4-BE49-F238E27FC236}">
                  <a16:creationId xmlns:a16="http://schemas.microsoft.com/office/drawing/2014/main" id="{CFBF37EC-6E40-2382-6D70-C8EBAB3DAD81}"/>
                </a:ext>
              </a:extLst>
            </p:cNvPr>
            <p:cNvSpPr/>
            <p:nvPr/>
          </p:nvSpPr>
          <p:spPr>
            <a:xfrm>
              <a:off x="2447131" y="2757267"/>
              <a:ext cx="7076049" cy="2940148"/>
            </a:xfrm>
            <a:prstGeom prst="ellipse">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 name="Conector recto 2">
              <a:extLst>
                <a:ext uri="{FF2B5EF4-FFF2-40B4-BE49-F238E27FC236}">
                  <a16:creationId xmlns:a16="http://schemas.microsoft.com/office/drawing/2014/main" id="{78FB57FE-7AB7-4B5C-2A1A-63122858D1FA}"/>
                </a:ext>
              </a:extLst>
            </p:cNvPr>
            <p:cNvCxnSpPr>
              <a:cxnSpLocks/>
              <a:endCxn id="5" idx="1"/>
            </p:cNvCxnSpPr>
            <p:nvPr/>
          </p:nvCxnSpPr>
          <p:spPr>
            <a:xfrm>
              <a:off x="2900937" y="3429000"/>
              <a:ext cx="1675037" cy="6678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Elipse 3">
              <a:extLst>
                <a:ext uri="{FF2B5EF4-FFF2-40B4-BE49-F238E27FC236}">
                  <a16:creationId xmlns:a16="http://schemas.microsoft.com/office/drawing/2014/main" id="{FC8BB717-6A74-6635-8552-EACDC83F9B0E}"/>
                </a:ext>
              </a:extLst>
            </p:cNvPr>
            <p:cNvSpPr/>
            <p:nvPr/>
          </p:nvSpPr>
          <p:spPr>
            <a:xfrm>
              <a:off x="2654752" y="3214468"/>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a:extLst>
                <a:ext uri="{FF2B5EF4-FFF2-40B4-BE49-F238E27FC236}">
                  <a16:creationId xmlns:a16="http://schemas.microsoft.com/office/drawing/2014/main" id="{6E6397FE-24CF-DD77-42C3-2E45E649A12F}"/>
                </a:ext>
              </a:extLst>
            </p:cNvPr>
            <p:cNvSpPr/>
            <p:nvPr/>
          </p:nvSpPr>
          <p:spPr>
            <a:xfrm>
              <a:off x="4536831" y="4069079"/>
              <a:ext cx="267286" cy="189914"/>
            </a:xfrm>
            <a:prstGeom prst="ellipse">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grpSp>
          <p:nvGrpSpPr>
            <p:cNvPr id="6" name="Grupo 5">
              <a:extLst>
                <a:ext uri="{FF2B5EF4-FFF2-40B4-BE49-F238E27FC236}">
                  <a16:creationId xmlns:a16="http://schemas.microsoft.com/office/drawing/2014/main" id="{855EC713-E40F-526B-CDB9-D240B4DBB7A6}"/>
                </a:ext>
              </a:extLst>
            </p:cNvPr>
            <p:cNvGrpSpPr/>
            <p:nvPr/>
          </p:nvGrpSpPr>
          <p:grpSpPr>
            <a:xfrm>
              <a:off x="2485293" y="4231181"/>
              <a:ext cx="2090681" cy="882425"/>
              <a:chOff x="2485293" y="4231181"/>
              <a:chExt cx="2090681" cy="882425"/>
            </a:xfrm>
          </p:grpSpPr>
          <p:cxnSp>
            <p:nvCxnSpPr>
              <p:cNvPr id="7" name="Conector recto 6">
                <a:extLst>
                  <a:ext uri="{FF2B5EF4-FFF2-40B4-BE49-F238E27FC236}">
                    <a16:creationId xmlns:a16="http://schemas.microsoft.com/office/drawing/2014/main" id="{8E1C36AB-0137-A281-0D68-D5B5433D20BD}"/>
                  </a:ext>
                </a:extLst>
              </p:cNvPr>
              <p:cNvCxnSpPr>
                <a:cxnSpLocks/>
                <a:endCxn id="5" idx="3"/>
              </p:cNvCxnSpPr>
              <p:nvPr/>
            </p:nvCxnSpPr>
            <p:spPr>
              <a:xfrm flipV="1">
                <a:off x="2731478" y="4231181"/>
                <a:ext cx="1844496" cy="6678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Elipse 7">
                <a:extLst>
                  <a:ext uri="{FF2B5EF4-FFF2-40B4-BE49-F238E27FC236}">
                    <a16:creationId xmlns:a16="http://schemas.microsoft.com/office/drawing/2014/main" id="{2F521D95-25E5-EA1E-52F1-47015FA921E8}"/>
                  </a:ext>
                </a:extLst>
              </p:cNvPr>
              <p:cNvSpPr/>
              <p:nvPr/>
            </p:nvSpPr>
            <p:spPr>
              <a:xfrm>
                <a:off x="2485293" y="4684542"/>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9" name="Flecha: curvada hacia la derecha 8">
              <a:extLst>
                <a:ext uri="{FF2B5EF4-FFF2-40B4-BE49-F238E27FC236}">
                  <a16:creationId xmlns:a16="http://schemas.microsoft.com/office/drawing/2014/main" id="{E22D4EC9-9EC3-4ACB-4FF7-812A99B9FB67}"/>
                </a:ext>
              </a:extLst>
            </p:cNvPr>
            <p:cNvSpPr/>
            <p:nvPr/>
          </p:nvSpPr>
          <p:spPr>
            <a:xfrm rot="10982422">
              <a:off x="10200509" y="3442212"/>
              <a:ext cx="546347" cy="1815077"/>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solidFill>
                  <a:schemeClr val="tx1"/>
                </a:solidFill>
              </a:endParaRPr>
            </a:p>
          </p:txBody>
        </p:sp>
        <p:sp>
          <p:nvSpPr>
            <p:cNvPr id="10" name="Forma libre: forma 9">
              <a:extLst>
                <a:ext uri="{FF2B5EF4-FFF2-40B4-BE49-F238E27FC236}">
                  <a16:creationId xmlns:a16="http://schemas.microsoft.com/office/drawing/2014/main" id="{68FE9759-ACB8-9A54-B5B1-8025FC755D5A}"/>
                </a:ext>
              </a:extLst>
            </p:cNvPr>
            <p:cNvSpPr/>
            <p:nvPr/>
          </p:nvSpPr>
          <p:spPr>
            <a:xfrm>
              <a:off x="2492477" y="3554361"/>
              <a:ext cx="2083497" cy="1214263"/>
            </a:xfrm>
            <a:custGeom>
              <a:avLst/>
              <a:gdLst>
                <a:gd name="connsiteX0" fmla="*/ 294968 w 2050026"/>
                <a:gd name="connsiteY0" fmla="*/ 81116 h 1224116"/>
                <a:gd name="connsiteX1" fmla="*/ 457200 w 2050026"/>
                <a:gd name="connsiteY1" fmla="*/ 125362 h 1224116"/>
                <a:gd name="connsiteX2" fmla="*/ 567813 w 2050026"/>
                <a:gd name="connsiteY2" fmla="*/ 66368 h 1224116"/>
                <a:gd name="connsiteX3" fmla="*/ 634181 w 2050026"/>
                <a:gd name="connsiteY3" fmla="*/ 0 h 1224116"/>
                <a:gd name="connsiteX4" fmla="*/ 2050026 w 2050026"/>
                <a:gd name="connsiteY4" fmla="*/ 567813 h 1224116"/>
                <a:gd name="connsiteX5" fmla="*/ 2013155 w 2050026"/>
                <a:gd name="connsiteY5" fmla="*/ 597310 h 1224116"/>
                <a:gd name="connsiteX6" fmla="*/ 2042652 w 2050026"/>
                <a:gd name="connsiteY6" fmla="*/ 634181 h 1224116"/>
                <a:gd name="connsiteX7" fmla="*/ 479323 w 2050026"/>
                <a:gd name="connsiteY7" fmla="*/ 1224116 h 1224116"/>
                <a:gd name="connsiteX8" fmla="*/ 412955 w 2050026"/>
                <a:gd name="connsiteY8" fmla="*/ 1172497 h 1224116"/>
                <a:gd name="connsiteX9" fmla="*/ 353962 w 2050026"/>
                <a:gd name="connsiteY9" fmla="*/ 1120878 h 1224116"/>
                <a:gd name="connsiteX10" fmla="*/ 265471 w 2050026"/>
                <a:gd name="connsiteY10" fmla="*/ 1106129 h 1224116"/>
                <a:gd name="connsiteX11" fmla="*/ 221226 w 2050026"/>
                <a:gd name="connsiteY11" fmla="*/ 1098755 h 1224116"/>
                <a:gd name="connsiteX12" fmla="*/ 191729 w 2050026"/>
                <a:gd name="connsiteY12" fmla="*/ 1120878 h 1224116"/>
                <a:gd name="connsiteX13" fmla="*/ 88491 w 2050026"/>
                <a:gd name="connsiteY13" fmla="*/ 980768 h 1224116"/>
                <a:gd name="connsiteX14" fmla="*/ 0 w 2050026"/>
                <a:gd name="connsiteY14" fmla="*/ 818536 h 1224116"/>
                <a:gd name="connsiteX15" fmla="*/ 0 w 2050026"/>
                <a:gd name="connsiteY15" fmla="*/ 597310 h 1224116"/>
                <a:gd name="connsiteX16" fmla="*/ 36871 w 2050026"/>
                <a:gd name="connsiteY16" fmla="*/ 427704 h 1224116"/>
                <a:gd name="connsiteX17" fmla="*/ 147484 w 2050026"/>
                <a:gd name="connsiteY17" fmla="*/ 250723 h 1224116"/>
                <a:gd name="connsiteX18" fmla="*/ 228600 w 2050026"/>
                <a:gd name="connsiteY18" fmla="*/ 125362 h 1224116"/>
                <a:gd name="connsiteX19" fmla="*/ 294968 w 2050026"/>
                <a:gd name="connsiteY19" fmla="*/ 81116 h 122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0026" h="1224116">
                  <a:moveTo>
                    <a:pt x="294968" y="81116"/>
                  </a:moveTo>
                  <a:lnTo>
                    <a:pt x="457200" y="125362"/>
                  </a:lnTo>
                  <a:lnTo>
                    <a:pt x="567813" y="66368"/>
                  </a:lnTo>
                  <a:lnTo>
                    <a:pt x="634181" y="0"/>
                  </a:lnTo>
                  <a:lnTo>
                    <a:pt x="2050026" y="567813"/>
                  </a:lnTo>
                  <a:lnTo>
                    <a:pt x="2013155" y="597310"/>
                  </a:lnTo>
                  <a:lnTo>
                    <a:pt x="2042652" y="634181"/>
                  </a:lnTo>
                  <a:lnTo>
                    <a:pt x="479323" y="1224116"/>
                  </a:lnTo>
                  <a:lnTo>
                    <a:pt x="412955" y="1172497"/>
                  </a:lnTo>
                  <a:lnTo>
                    <a:pt x="353962" y="1120878"/>
                  </a:lnTo>
                  <a:lnTo>
                    <a:pt x="265471" y="1106129"/>
                  </a:lnTo>
                  <a:lnTo>
                    <a:pt x="221226" y="1098755"/>
                  </a:lnTo>
                  <a:lnTo>
                    <a:pt x="191729" y="1120878"/>
                  </a:lnTo>
                  <a:lnTo>
                    <a:pt x="88491" y="980768"/>
                  </a:lnTo>
                  <a:lnTo>
                    <a:pt x="0" y="818536"/>
                  </a:lnTo>
                  <a:lnTo>
                    <a:pt x="0" y="597310"/>
                  </a:lnTo>
                  <a:lnTo>
                    <a:pt x="36871" y="427704"/>
                  </a:lnTo>
                  <a:lnTo>
                    <a:pt x="147484" y="250723"/>
                  </a:lnTo>
                  <a:lnTo>
                    <a:pt x="228600" y="125362"/>
                  </a:lnTo>
                  <a:lnTo>
                    <a:pt x="294968" y="8111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1F0ED89A-3C03-61EB-B40B-54D9AF5667BB}"/>
                </a:ext>
              </a:extLst>
            </p:cNvPr>
            <p:cNvSpPr txBox="1"/>
            <p:nvPr/>
          </p:nvSpPr>
          <p:spPr>
            <a:xfrm>
              <a:off x="709361" y="3792160"/>
              <a:ext cx="622286" cy="646331"/>
            </a:xfrm>
            <a:prstGeom prst="rect">
              <a:avLst/>
            </a:prstGeom>
            <a:noFill/>
          </p:spPr>
          <p:txBody>
            <a:bodyPr wrap="none" rtlCol="0">
              <a:spAutoFit/>
            </a:bodyPr>
            <a:lstStyle/>
            <a:p>
              <a:r>
                <a:rPr lang="es-MX" sz="3600" dirty="0" err="1">
                  <a:solidFill>
                    <a:schemeClr val="tx2"/>
                  </a:solidFill>
                  <a:latin typeface="Symbol" panose="05050102010706020507" pitchFamily="18" charset="2"/>
                </a:rPr>
                <a:t>D</a:t>
              </a:r>
              <a:r>
                <a:rPr lang="es-MX" sz="3600" dirty="0" err="1">
                  <a:solidFill>
                    <a:schemeClr val="tx2"/>
                  </a:solidFill>
                </a:rPr>
                <a:t>t</a:t>
              </a:r>
              <a:endParaRPr lang="es-MX" sz="3600" dirty="0">
                <a:solidFill>
                  <a:schemeClr val="tx2"/>
                </a:solidFill>
              </a:endParaRPr>
            </a:p>
          </p:txBody>
        </p:sp>
        <p:sp>
          <p:nvSpPr>
            <p:cNvPr id="14" name="CuadroTexto 13">
              <a:extLst>
                <a:ext uri="{FF2B5EF4-FFF2-40B4-BE49-F238E27FC236}">
                  <a16:creationId xmlns:a16="http://schemas.microsoft.com/office/drawing/2014/main" id="{5C4E6756-51A1-107C-7302-51D6BF76A5AB}"/>
                </a:ext>
              </a:extLst>
            </p:cNvPr>
            <p:cNvSpPr txBox="1"/>
            <p:nvPr/>
          </p:nvSpPr>
          <p:spPr>
            <a:xfrm>
              <a:off x="3011869" y="3745913"/>
              <a:ext cx="607859" cy="646331"/>
            </a:xfrm>
            <a:prstGeom prst="rect">
              <a:avLst/>
            </a:prstGeom>
            <a:noFill/>
          </p:spPr>
          <p:txBody>
            <a:bodyPr wrap="none" rtlCol="0">
              <a:spAutoFit/>
            </a:bodyPr>
            <a:lstStyle/>
            <a:p>
              <a:r>
                <a:rPr lang="es-MX" sz="3600" dirty="0">
                  <a:solidFill>
                    <a:schemeClr val="tx2"/>
                  </a:solidFill>
                </a:rPr>
                <a:t>A</a:t>
              </a:r>
              <a:r>
                <a:rPr lang="es-MX" sz="3600" baseline="-25000" dirty="0">
                  <a:solidFill>
                    <a:schemeClr val="tx2"/>
                  </a:solidFill>
                </a:rPr>
                <a:t>1</a:t>
              </a:r>
            </a:p>
          </p:txBody>
        </p:sp>
        <p:grpSp>
          <p:nvGrpSpPr>
            <p:cNvPr id="15" name="Grupo 14">
              <a:extLst>
                <a:ext uri="{FF2B5EF4-FFF2-40B4-BE49-F238E27FC236}">
                  <a16:creationId xmlns:a16="http://schemas.microsoft.com/office/drawing/2014/main" id="{C6724899-FF8F-9C70-4326-4925514B5014}"/>
                </a:ext>
              </a:extLst>
            </p:cNvPr>
            <p:cNvGrpSpPr/>
            <p:nvPr/>
          </p:nvGrpSpPr>
          <p:grpSpPr>
            <a:xfrm>
              <a:off x="4764974" y="4231181"/>
              <a:ext cx="4695548" cy="751975"/>
              <a:chOff x="4764974" y="4231181"/>
              <a:chExt cx="4695548" cy="751975"/>
            </a:xfrm>
          </p:grpSpPr>
          <p:cxnSp>
            <p:nvCxnSpPr>
              <p:cNvPr id="16" name="Conector recto 15">
                <a:extLst>
                  <a:ext uri="{FF2B5EF4-FFF2-40B4-BE49-F238E27FC236}">
                    <a16:creationId xmlns:a16="http://schemas.microsoft.com/office/drawing/2014/main" id="{9E274731-6E19-193D-1432-1BB647C87B84}"/>
                  </a:ext>
                </a:extLst>
              </p:cNvPr>
              <p:cNvCxnSpPr>
                <a:cxnSpLocks/>
                <a:endCxn id="5" idx="5"/>
              </p:cNvCxnSpPr>
              <p:nvPr/>
            </p:nvCxnSpPr>
            <p:spPr>
              <a:xfrm flipH="1" flipV="1">
                <a:off x="4764974" y="4231181"/>
                <a:ext cx="4379239" cy="53744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Elipse 16">
                <a:extLst>
                  <a:ext uri="{FF2B5EF4-FFF2-40B4-BE49-F238E27FC236}">
                    <a16:creationId xmlns:a16="http://schemas.microsoft.com/office/drawing/2014/main" id="{9960AAFD-D424-E928-0C92-F56FA6901BEF}"/>
                  </a:ext>
                </a:extLst>
              </p:cNvPr>
              <p:cNvSpPr/>
              <p:nvPr/>
            </p:nvSpPr>
            <p:spPr>
              <a:xfrm>
                <a:off x="8968152" y="4554092"/>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8" name="Grupo 17">
              <a:extLst>
                <a:ext uri="{FF2B5EF4-FFF2-40B4-BE49-F238E27FC236}">
                  <a16:creationId xmlns:a16="http://schemas.microsoft.com/office/drawing/2014/main" id="{290DB4E9-181E-2E8A-0008-80B7F0767D8A}"/>
                </a:ext>
              </a:extLst>
            </p:cNvPr>
            <p:cNvGrpSpPr/>
            <p:nvPr/>
          </p:nvGrpSpPr>
          <p:grpSpPr>
            <a:xfrm>
              <a:off x="4676944" y="3745913"/>
              <a:ext cx="5092421" cy="440032"/>
              <a:chOff x="4676944" y="3745913"/>
              <a:chExt cx="5092421" cy="440032"/>
            </a:xfrm>
          </p:grpSpPr>
          <p:cxnSp>
            <p:nvCxnSpPr>
              <p:cNvPr id="19" name="Conector recto 18">
                <a:extLst>
                  <a:ext uri="{FF2B5EF4-FFF2-40B4-BE49-F238E27FC236}">
                    <a16:creationId xmlns:a16="http://schemas.microsoft.com/office/drawing/2014/main" id="{85EEFF08-90E7-1688-DA47-B7C318158A2E}"/>
                  </a:ext>
                </a:extLst>
              </p:cNvPr>
              <p:cNvCxnSpPr>
                <a:cxnSpLocks/>
              </p:cNvCxnSpPr>
              <p:nvPr/>
            </p:nvCxnSpPr>
            <p:spPr>
              <a:xfrm flipH="1">
                <a:off x="4676944" y="4013319"/>
                <a:ext cx="4725580" cy="17262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BC21C11C-0E1C-701B-76CE-9B790F562952}"/>
                  </a:ext>
                </a:extLst>
              </p:cNvPr>
              <p:cNvSpPr/>
              <p:nvPr/>
            </p:nvSpPr>
            <p:spPr>
              <a:xfrm>
                <a:off x="9276995" y="3745913"/>
                <a:ext cx="492370" cy="429064"/>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1" name="Flecha: curvada hacia la derecha 20">
              <a:extLst>
                <a:ext uri="{FF2B5EF4-FFF2-40B4-BE49-F238E27FC236}">
                  <a16:creationId xmlns:a16="http://schemas.microsoft.com/office/drawing/2014/main" id="{FBA71DE5-C93D-99D2-AC49-ADAB28470A67}"/>
                </a:ext>
              </a:extLst>
            </p:cNvPr>
            <p:cNvSpPr/>
            <p:nvPr/>
          </p:nvSpPr>
          <p:spPr>
            <a:xfrm>
              <a:off x="1591270" y="3408897"/>
              <a:ext cx="546347" cy="1815077"/>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MX">
                <a:solidFill>
                  <a:schemeClr val="tx1"/>
                </a:solidFill>
              </a:endParaRPr>
            </a:p>
          </p:txBody>
        </p:sp>
        <p:sp>
          <p:nvSpPr>
            <p:cNvPr id="22" name="CuadroTexto 21">
              <a:extLst>
                <a:ext uri="{FF2B5EF4-FFF2-40B4-BE49-F238E27FC236}">
                  <a16:creationId xmlns:a16="http://schemas.microsoft.com/office/drawing/2014/main" id="{C880AFA5-E42F-8040-B400-52DA4592021D}"/>
                </a:ext>
              </a:extLst>
            </p:cNvPr>
            <p:cNvSpPr txBox="1"/>
            <p:nvPr/>
          </p:nvSpPr>
          <p:spPr>
            <a:xfrm>
              <a:off x="10908792" y="3993269"/>
              <a:ext cx="622286" cy="646331"/>
            </a:xfrm>
            <a:prstGeom prst="rect">
              <a:avLst/>
            </a:prstGeom>
            <a:noFill/>
          </p:spPr>
          <p:txBody>
            <a:bodyPr wrap="none" rtlCol="0">
              <a:spAutoFit/>
            </a:bodyPr>
            <a:lstStyle/>
            <a:p>
              <a:r>
                <a:rPr lang="es-MX" sz="3600" dirty="0" err="1">
                  <a:solidFill>
                    <a:schemeClr val="tx2"/>
                  </a:solidFill>
                  <a:latin typeface="Symbol" panose="05050102010706020507" pitchFamily="18" charset="2"/>
                </a:rPr>
                <a:t>D</a:t>
              </a:r>
              <a:r>
                <a:rPr lang="es-MX" sz="3600" dirty="0" err="1">
                  <a:solidFill>
                    <a:schemeClr val="tx2"/>
                  </a:solidFill>
                </a:rPr>
                <a:t>t</a:t>
              </a:r>
              <a:endParaRPr lang="es-MX" sz="3600" dirty="0">
                <a:solidFill>
                  <a:schemeClr val="tx2"/>
                </a:solidFill>
              </a:endParaRPr>
            </a:p>
          </p:txBody>
        </p:sp>
        <p:grpSp>
          <p:nvGrpSpPr>
            <p:cNvPr id="23" name="Grupo 22">
              <a:extLst>
                <a:ext uri="{FF2B5EF4-FFF2-40B4-BE49-F238E27FC236}">
                  <a16:creationId xmlns:a16="http://schemas.microsoft.com/office/drawing/2014/main" id="{086F0615-2637-47D7-4BED-1DCDFB249DDA}"/>
                </a:ext>
              </a:extLst>
            </p:cNvPr>
            <p:cNvGrpSpPr/>
            <p:nvPr/>
          </p:nvGrpSpPr>
          <p:grpSpPr>
            <a:xfrm>
              <a:off x="4800600" y="3960445"/>
              <a:ext cx="4724400" cy="773480"/>
              <a:chOff x="4800600" y="3960445"/>
              <a:chExt cx="4724400" cy="773480"/>
            </a:xfrm>
          </p:grpSpPr>
          <p:sp>
            <p:nvSpPr>
              <p:cNvPr id="24" name="Forma libre: forma 23">
                <a:extLst>
                  <a:ext uri="{FF2B5EF4-FFF2-40B4-BE49-F238E27FC236}">
                    <a16:creationId xmlns:a16="http://schemas.microsoft.com/office/drawing/2014/main" id="{A6752680-8766-7A64-6D06-A0DD54779031}"/>
                  </a:ext>
                </a:extLst>
              </p:cNvPr>
              <p:cNvSpPr/>
              <p:nvPr/>
            </p:nvSpPr>
            <p:spPr>
              <a:xfrm>
                <a:off x="4800600" y="4019550"/>
                <a:ext cx="4724400" cy="714375"/>
              </a:xfrm>
              <a:custGeom>
                <a:avLst/>
                <a:gdLst>
                  <a:gd name="connsiteX0" fmla="*/ 0 w 4724400"/>
                  <a:gd name="connsiteY0" fmla="*/ 171450 h 714375"/>
                  <a:gd name="connsiteX1" fmla="*/ 4171950 w 4724400"/>
                  <a:gd name="connsiteY1" fmla="*/ 714375 h 714375"/>
                  <a:gd name="connsiteX2" fmla="*/ 4238625 w 4724400"/>
                  <a:gd name="connsiteY2" fmla="*/ 600075 h 714375"/>
                  <a:gd name="connsiteX3" fmla="*/ 4324350 w 4724400"/>
                  <a:gd name="connsiteY3" fmla="*/ 552450 h 714375"/>
                  <a:gd name="connsiteX4" fmla="*/ 4400550 w 4724400"/>
                  <a:gd name="connsiteY4" fmla="*/ 523875 h 714375"/>
                  <a:gd name="connsiteX5" fmla="*/ 4505325 w 4724400"/>
                  <a:gd name="connsiteY5" fmla="*/ 542925 h 714375"/>
                  <a:gd name="connsiteX6" fmla="*/ 4581525 w 4724400"/>
                  <a:gd name="connsiteY6" fmla="*/ 561975 h 714375"/>
                  <a:gd name="connsiteX7" fmla="*/ 4657725 w 4724400"/>
                  <a:gd name="connsiteY7" fmla="*/ 457200 h 714375"/>
                  <a:gd name="connsiteX8" fmla="*/ 4686300 w 4724400"/>
                  <a:gd name="connsiteY8" fmla="*/ 323850 h 714375"/>
                  <a:gd name="connsiteX9" fmla="*/ 4724400 w 4724400"/>
                  <a:gd name="connsiteY9" fmla="*/ 171450 h 714375"/>
                  <a:gd name="connsiteX10" fmla="*/ 4581525 w 4724400"/>
                  <a:gd name="connsiteY10" fmla="*/ 123825 h 714375"/>
                  <a:gd name="connsiteX11" fmla="*/ 4495800 w 4724400"/>
                  <a:gd name="connsiteY11" fmla="*/ 0 h 714375"/>
                  <a:gd name="connsiteX12" fmla="*/ 0 w 4724400"/>
                  <a:gd name="connsiteY12" fmla="*/ 17145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400" h="714375">
                    <a:moveTo>
                      <a:pt x="0" y="171450"/>
                    </a:moveTo>
                    <a:lnTo>
                      <a:pt x="4171950" y="714375"/>
                    </a:lnTo>
                    <a:lnTo>
                      <a:pt x="4238625" y="600075"/>
                    </a:lnTo>
                    <a:lnTo>
                      <a:pt x="4324350" y="552450"/>
                    </a:lnTo>
                    <a:lnTo>
                      <a:pt x="4400550" y="523875"/>
                    </a:lnTo>
                    <a:lnTo>
                      <a:pt x="4505325" y="542925"/>
                    </a:lnTo>
                    <a:lnTo>
                      <a:pt x="4581525" y="561975"/>
                    </a:lnTo>
                    <a:lnTo>
                      <a:pt x="4657725" y="457200"/>
                    </a:lnTo>
                    <a:lnTo>
                      <a:pt x="4686300" y="323850"/>
                    </a:lnTo>
                    <a:lnTo>
                      <a:pt x="4724400" y="171450"/>
                    </a:lnTo>
                    <a:lnTo>
                      <a:pt x="4581525" y="123825"/>
                    </a:lnTo>
                    <a:lnTo>
                      <a:pt x="4495800" y="0"/>
                    </a:lnTo>
                    <a:lnTo>
                      <a:pt x="0" y="1714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CuadroTexto 24">
                <a:extLst>
                  <a:ext uri="{FF2B5EF4-FFF2-40B4-BE49-F238E27FC236}">
                    <a16:creationId xmlns:a16="http://schemas.microsoft.com/office/drawing/2014/main" id="{A3F55819-ED08-551F-A0AA-59FF125EF92F}"/>
                  </a:ext>
                </a:extLst>
              </p:cNvPr>
              <p:cNvSpPr txBox="1"/>
              <p:nvPr/>
            </p:nvSpPr>
            <p:spPr>
              <a:xfrm>
                <a:off x="8187424" y="3960445"/>
                <a:ext cx="607859" cy="646331"/>
              </a:xfrm>
              <a:prstGeom prst="rect">
                <a:avLst/>
              </a:prstGeom>
              <a:noFill/>
            </p:spPr>
            <p:txBody>
              <a:bodyPr wrap="none" rtlCol="0">
                <a:spAutoFit/>
              </a:bodyPr>
              <a:lstStyle/>
              <a:p>
                <a:r>
                  <a:rPr lang="es-MX" sz="3600" dirty="0">
                    <a:solidFill>
                      <a:schemeClr val="tx2"/>
                    </a:solidFill>
                  </a:rPr>
                  <a:t>A</a:t>
                </a:r>
                <a:r>
                  <a:rPr lang="es-MX" sz="3600" baseline="-25000" dirty="0">
                    <a:solidFill>
                      <a:schemeClr val="tx2"/>
                    </a:solidFill>
                  </a:rPr>
                  <a:t>2</a:t>
                </a:r>
              </a:p>
            </p:txBody>
          </p:sp>
        </p:grpSp>
      </p:grpSp>
    </p:spTree>
    <p:extLst>
      <p:ext uri="{BB962C8B-B14F-4D97-AF65-F5344CB8AC3E}">
        <p14:creationId xmlns:p14="http://schemas.microsoft.com/office/powerpoint/2010/main" val="57329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Tercera ley de Kepler</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5941" y="2050031"/>
            <a:ext cx="11424138" cy="3986213"/>
          </a:xfrm>
        </p:spPr>
        <p:txBody>
          <a:bodyPr>
            <a:normAutofit/>
          </a:bodyPr>
          <a:lstStyle/>
          <a:p>
            <a:pPr marL="0" indent="0" algn="l">
              <a:buNone/>
            </a:pPr>
            <a:r>
              <a:rPr lang="es-MX" sz="3600" b="0" i="0" u="none" strike="noStrike" baseline="0" dirty="0">
                <a:solidFill>
                  <a:schemeClr val="tx2"/>
                </a:solidFill>
              </a:rPr>
              <a:t>El cuadrado del periodo de cualquier planeta tiene una variación directamente proporcional con el cubo del radio de su órbita, es decir, con el cubo de la distancia promedio que existe desde un planeta hasta el Sol.</a:t>
            </a:r>
            <a:endParaRPr lang="es-MX" sz="3600" dirty="0">
              <a:solidFill>
                <a:schemeClr val="tx2"/>
              </a:solidFill>
            </a:endParaRPr>
          </a:p>
        </p:txBody>
      </p:sp>
    </p:spTree>
    <p:extLst>
      <p:ext uri="{BB962C8B-B14F-4D97-AF65-F5344CB8AC3E}">
        <p14:creationId xmlns:p14="http://schemas.microsoft.com/office/powerpoint/2010/main" val="17213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1281684" y="468420"/>
            <a:ext cx="9628632" cy="1362113"/>
          </a:xfrm>
        </p:spPr>
        <p:txBody>
          <a:bodyPr rtlCol="0">
            <a:normAutofit/>
          </a:bodyPr>
          <a:lstStyle/>
          <a:p>
            <a:pPr rtl="0"/>
            <a:r>
              <a:rPr lang="es-MX" sz="4800" dirty="0">
                <a:solidFill>
                  <a:schemeClr val="bg2"/>
                </a:solidFill>
              </a:rPr>
              <a:t>Tercera ley de Kepler</a:t>
            </a:r>
          </a:p>
        </p:txBody>
      </p:sp>
      <p:grpSp>
        <p:nvGrpSpPr>
          <p:cNvPr id="41" name="Grupo 40">
            <a:extLst>
              <a:ext uri="{FF2B5EF4-FFF2-40B4-BE49-F238E27FC236}">
                <a16:creationId xmlns:a16="http://schemas.microsoft.com/office/drawing/2014/main" id="{FB18A828-5175-8145-89F1-D72910894F80}"/>
              </a:ext>
            </a:extLst>
          </p:cNvPr>
          <p:cNvGrpSpPr/>
          <p:nvPr/>
        </p:nvGrpSpPr>
        <p:grpSpPr>
          <a:xfrm>
            <a:off x="2147002" y="1940023"/>
            <a:ext cx="6329908" cy="3424489"/>
            <a:chOff x="2147002" y="1940023"/>
            <a:chExt cx="6329908" cy="3424489"/>
          </a:xfrm>
        </p:grpSpPr>
        <p:sp>
          <p:nvSpPr>
            <p:cNvPr id="12" name="CuadroTexto 11">
              <a:extLst>
                <a:ext uri="{FF2B5EF4-FFF2-40B4-BE49-F238E27FC236}">
                  <a16:creationId xmlns:a16="http://schemas.microsoft.com/office/drawing/2014/main" id="{1F0ED89A-3C03-61EB-B40B-54D9AF5667BB}"/>
                </a:ext>
              </a:extLst>
            </p:cNvPr>
            <p:cNvSpPr txBox="1"/>
            <p:nvPr/>
          </p:nvSpPr>
          <p:spPr>
            <a:xfrm>
              <a:off x="6932650" y="1940023"/>
              <a:ext cx="466794" cy="646331"/>
            </a:xfrm>
            <a:prstGeom prst="rect">
              <a:avLst/>
            </a:prstGeom>
            <a:noFill/>
          </p:spPr>
          <p:txBody>
            <a:bodyPr wrap="none" rtlCol="0">
              <a:spAutoFit/>
            </a:bodyPr>
            <a:lstStyle/>
            <a:p>
              <a:r>
                <a:rPr lang="es-MX" sz="3600" dirty="0">
                  <a:solidFill>
                    <a:schemeClr val="tx2"/>
                  </a:solidFill>
                  <a:latin typeface="Symbol" panose="05050102010706020507" pitchFamily="18" charset="2"/>
                </a:rPr>
                <a:t>T</a:t>
              </a:r>
              <a:endParaRPr lang="es-MX" sz="3600" dirty="0">
                <a:solidFill>
                  <a:schemeClr val="tx2"/>
                </a:solidFill>
              </a:endParaRPr>
            </a:p>
          </p:txBody>
        </p:sp>
        <p:grpSp>
          <p:nvGrpSpPr>
            <p:cNvPr id="40" name="Grupo 39">
              <a:extLst>
                <a:ext uri="{FF2B5EF4-FFF2-40B4-BE49-F238E27FC236}">
                  <a16:creationId xmlns:a16="http://schemas.microsoft.com/office/drawing/2014/main" id="{3FA5E9C5-DD5A-53BC-6F5F-E418BE52FBCE}"/>
                </a:ext>
              </a:extLst>
            </p:cNvPr>
            <p:cNvGrpSpPr/>
            <p:nvPr/>
          </p:nvGrpSpPr>
          <p:grpSpPr>
            <a:xfrm>
              <a:off x="2147002" y="2201986"/>
              <a:ext cx="6329908" cy="3162526"/>
              <a:chOff x="2512762" y="2681276"/>
              <a:chExt cx="6329908" cy="3162526"/>
            </a:xfrm>
          </p:grpSpPr>
          <p:sp>
            <p:nvSpPr>
              <p:cNvPr id="2" name="Elipse 1">
                <a:extLst>
                  <a:ext uri="{FF2B5EF4-FFF2-40B4-BE49-F238E27FC236}">
                    <a16:creationId xmlns:a16="http://schemas.microsoft.com/office/drawing/2014/main" id="{CFBF37EC-6E40-2382-6D70-C8EBAB3DAD81}"/>
                  </a:ext>
                </a:extLst>
              </p:cNvPr>
              <p:cNvSpPr/>
              <p:nvPr/>
            </p:nvSpPr>
            <p:spPr>
              <a:xfrm>
                <a:off x="2546749" y="2753752"/>
                <a:ext cx="6295921" cy="3090050"/>
              </a:xfrm>
              <a:prstGeom prst="ellipse">
                <a:avLst/>
              </a:prstGeom>
              <a:solidFill>
                <a:schemeClr val="bg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a:extLst>
                  <a:ext uri="{FF2B5EF4-FFF2-40B4-BE49-F238E27FC236}">
                    <a16:creationId xmlns:a16="http://schemas.microsoft.com/office/drawing/2014/main" id="{6E6397FE-24CF-DD77-42C3-2E45E649A12F}"/>
                  </a:ext>
                </a:extLst>
              </p:cNvPr>
              <p:cNvSpPr/>
              <p:nvPr/>
            </p:nvSpPr>
            <p:spPr>
              <a:xfrm>
                <a:off x="4406062" y="4132446"/>
                <a:ext cx="237818" cy="199597"/>
              </a:xfrm>
              <a:prstGeom prst="ellipse">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cxnSp>
            <p:nvCxnSpPr>
              <p:cNvPr id="16" name="Conector recto 15">
                <a:extLst>
                  <a:ext uri="{FF2B5EF4-FFF2-40B4-BE49-F238E27FC236}">
                    <a16:creationId xmlns:a16="http://schemas.microsoft.com/office/drawing/2014/main" id="{9E274731-6E19-193D-1432-1BB647C87B84}"/>
                  </a:ext>
                </a:extLst>
              </p:cNvPr>
              <p:cNvCxnSpPr>
                <a:cxnSpLocks/>
                <a:stCxn id="2" idx="6"/>
              </p:cNvCxnSpPr>
              <p:nvPr/>
            </p:nvCxnSpPr>
            <p:spPr>
              <a:xfrm flipH="1" flipV="1">
                <a:off x="5694709" y="4286207"/>
                <a:ext cx="3147961" cy="125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5EEFF08-90E7-1688-DA47-B7C318158A2E}"/>
                  </a:ext>
                </a:extLst>
              </p:cNvPr>
              <p:cNvCxnSpPr>
                <a:cxnSpLocks/>
              </p:cNvCxnSpPr>
              <p:nvPr/>
            </p:nvCxnSpPr>
            <p:spPr>
              <a:xfrm flipH="1">
                <a:off x="4640750" y="2962316"/>
                <a:ext cx="2181418" cy="125141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BC21C11C-0E1C-701B-76CE-9B790F562952}"/>
                  </a:ext>
                </a:extLst>
              </p:cNvPr>
              <p:cNvSpPr/>
              <p:nvPr/>
            </p:nvSpPr>
            <p:spPr>
              <a:xfrm>
                <a:off x="6710478" y="2681276"/>
                <a:ext cx="438087" cy="450940"/>
              </a:xfrm>
              <a:prstGeom prst="ellipse">
                <a:avLst/>
              </a:prstGeom>
              <a:solidFill>
                <a:srgbClr val="0070C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34" name="Conector recto 33">
                <a:extLst>
                  <a:ext uri="{FF2B5EF4-FFF2-40B4-BE49-F238E27FC236}">
                    <a16:creationId xmlns:a16="http://schemas.microsoft.com/office/drawing/2014/main" id="{7D29F1F9-5A3B-D5EA-9BCF-C79E2CAD6F2C}"/>
                  </a:ext>
                </a:extLst>
              </p:cNvPr>
              <p:cNvCxnSpPr>
                <a:stCxn id="2" idx="0"/>
                <a:endCxn id="2" idx="4"/>
              </p:cNvCxnSpPr>
              <p:nvPr/>
            </p:nvCxnSpPr>
            <p:spPr>
              <a:xfrm>
                <a:off x="5694710" y="2753752"/>
                <a:ext cx="0" cy="30900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5E08C31-83C5-373A-F389-9159FB743034}"/>
                  </a:ext>
                </a:extLst>
              </p:cNvPr>
              <p:cNvCxnSpPr>
                <a:cxnSpLocks/>
              </p:cNvCxnSpPr>
              <p:nvPr/>
            </p:nvCxnSpPr>
            <p:spPr>
              <a:xfrm flipH="1">
                <a:off x="2512762" y="4294738"/>
                <a:ext cx="3181946" cy="553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9A088148-ADB4-0086-B63A-3147616B4EEB}"/>
                  </a:ext>
                </a:extLst>
              </p:cNvPr>
              <p:cNvSpPr txBox="1"/>
              <p:nvPr/>
            </p:nvSpPr>
            <p:spPr>
              <a:xfrm>
                <a:off x="6915168" y="3685712"/>
                <a:ext cx="344966" cy="646331"/>
              </a:xfrm>
              <a:prstGeom prst="rect">
                <a:avLst/>
              </a:prstGeom>
              <a:noFill/>
            </p:spPr>
            <p:txBody>
              <a:bodyPr wrap="none" rtlCol="0">
                <a:spAutoFit/>
              </a:bodyPr>
              <a:lstStyle/>
              <a:p>
                <a:r>
                  <a:rPr lang="es-MX" sz="3600" dirty="0">
                    <a:solidFill>
                      <a:schemeClr val="tx2"/>
                    </a:solidFill>
                  </a:rPr>
                  <a:t>r</a:t>
                </a:r>
              </a:p>
            </p:txBody>
          </p:sp>
        </p:grpSp>
      </p:grpSp>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0256883B-3E73-7135-8E6E-F1E38414498B}"/>
                  </a:ext>
                </a:extLst>
              </p:cNvPr>
              <p:cNvSpPr txBox="1"/>
              <p:nvPr/>
            </p:nvSpPr>
            <p:spPr>
              <a:xfrm>
                <a:off x="9660239" y="2604970"/>
                <a:ext cx="1652055" cy="1231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MX" sz="4000" i="1" smtClean="0">
                              <a:solidFill>
                                <a:schemeClr val="tx2"/>
                              </a:solidFill>
                              <a:latin typeface="Cambria Math" panose="02040503050406030204" pitchFamily="18" charset="0"/>
                            </a:rPr>
                          </m:ctrlPr>
                        </m:fPr>
                        <m:num>
                          <m:sSup>
                            <m:sSupPr>
                              <m:ctrlPr>
                                <a:rPr lang="es-MX" sz="400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𝑇</m:t>
                              </m:r>
                            </m:e>
                            <m:sup>
                              <m:r>
                                <a:rPr lang="es-MX" sz="4000" b="0" i="1" smtClean="0">
                                  <a:solidFill>
                                    <a:schemeClr val="tx2"/>
                                  </a:solidFill>
                                  <a:latin typeface="Cambria Math" panose="02040503050406030204" pitchFamily="18" charset="0"/>
                                </a:rPr>
                                <m:t>2</m:t>
                              </m:r>
                            </m:sup>
                          </m:sSup>
                        </m:num>
                        <m:den>
                          <m:sSup>
                            <m:sSupPr>
                              <m:ctrlPr>
                                <a:rPr lang="es-MX" sz="400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𝑟</m:t>
                              </m:r>
                            </m:e>
                            <m:sup>
                              <m:r>
                                <a:rPr lang="es-MX" sz="4000" b="0" i="1" smtClean="0">
                                  <a:solidFill>
                                    <a:schemeClr val="tx2"/>
                                  </a:solidFill>
                                  <a:latin typeface="Cambria Math" panose="02040503050406030204" pitchFamily="18" charset="0"/>
                                </a:rPr>
                                <m:t>3</m:t>
                              </m:r>
                            </m:sup>
                          </m:sSup>
                        </m:den>
                      </m:f>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𝑘</m:t>
                      </m:r>
                    </m:oMath>
                  </m:oMathPara>
                </a14:m>
                <a:endParaRPr lang="es-MX" sz="4000" dirty="0">
                  <a:solidFill>
                    <a:schemeClr val="tx2"/>
                  </a:solidFill>
                </a:endParaRPr>
              </a:p>
            </p:txBody>
          </p:sp>
        </mc:Choice>
        <mc:Fallback xmlns="">
          <p:sp>
            <p:nvSpPr>
              <p:cNvPr id="38" name="CuadroTexto 37">
                <a:extLst>
                  <a:ext uri="{FF2B5EF4-FFF2-40B4-BE49-F238E27FC236}">
                    <a16:creationId xmlns:a16="http://schemas.microsoft.com/office/drawing/2014/main" id="{0256883B-3E73-7135-8E6E-F1E38414498B}"/>
                  </a:ext>
                </a:extLst>
              </p:cNvPr>
              <p:cNvSpPr txBox="1">
                <a:spLocks noRot="1" noChangeAspect="1" noMove="1" noResize="1" noEditPoints="1" noAdjustHandles="1" noChangeArrowheads="1" noChangeShapeType="1" noTextEdit="1"/>
              </p:cNvSpPr>
              <p:nvPr/>
            </p:nvSpPr>
            <p:spPr>
              <a:xfrm>
                <a:off x="9660239" y="2604970"/>
                <a:ext cx="1652055" cy="1231234"/>
              </a:xfrm>
              <a:prstGeom prst="rect">
                <a:avLst/>
              </a:prstGeom>
              <a:blipFill>
                <a:blip r:embed="rId3"/>
                <a:stretch>
                  <a:fillRect/>
                </a:stretch>
              </a:blipFill>
            </p:spPr>
            <p:txBody>
              <a:bodyPr/>
              <a:lstStyle/>
              <a:p>
                <a:r>
                  <a:rPr lang="es-MX">
                    <a:noFill/>
                  </a:rPr>
                  <a:t> </a:t>
                </a:r>
              </a:p>
            </p:txBody>
          </p:sp>
        </mc:Fallback>
      </mc:AlternateContent>
      <p:sp>
        <p:nvSpPr>
          <p:cNvPr id="39" name="Marcador de contenido 10">
            <a:extLst>
              <a:ext uri="{FF2B5EF4-FFF2-40B4-BE49-F238E27FC236}">
                <a16:creationId xmlns:a16="http://schemas.microsoft.com/office/drawing/2014/main" id="{7413D925-6664-EA38-C042-64DFD94E871E}"/>
              </a:ext>
            </a:extLst>
          </p:cNvPr>
          <p:cNvSpPr>
            <a:spLocks noGrp="1"/>
          </p:cNvSpPr>
          <p:nvPr>
            <p:ph idx="1"/>
          </p:nvPr>
        </p:nvSpPr>
        <p:spPr>
          <a:xfrm>
            <a:off x="632649" y="5558188"/>
            <a:ext cx="11424138" cy="1920630"/>
          </a:xfrm>
        </p:spPr>
        <p:txBody>
          <a:bodyPr>
            <a:normAutofit/>
          </a:bodyPr>
          <a:lstStyle/>
          <a:p>
            <a:pPr marL="0" indent="0" algn="l">
              <a:buNone/>
            </a:pPr>
            <a:r>
              <a:rPr lang="es-MX" sz="3600" b="0" i="0" u="none" strike="noStrike" baseline="0" dirty="0">
                <a:solidFill>
                  <a:schemeClr val="tx2"/>
                </a:solidFill>
              </a:rPr>
              <a:t>Donde k es una constante de proporcionalidad, que tiene el mismo valor para todos los planetas.</a:t>
            </a:r>
            <a:endParaRPr lang="es-MX" sz="3600" dirty="0">
              <a:solidFill>
                <a:schemeClr val="tx2"/>
              </a:solidFill>
            </a:endParaRPr>
          </a:p>
        </p:txBody>
      </p:sp>
    </p:spTree>
    <p:extLst>
      <p:ext uri="{BB962C8B-B14F-4D97-AF65-F5344CB8AC3E}">
        <p14:creationId xmlns:p14="http://schemas.microsoft.com/office/powerpoint/2010/main" val="9542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Primera Ley de Newton</a:t>
            </a:r>
          </a:p>
        </p:txBody>
      </p:sp>
      <p:sp>
        <p:nvSpPr>
          <p:cNvPr id="14" name="Marcador de contenido 2"/>
          <p:cNvSpPr>
            <a:spLocks noGrp="1"/>
          </p:cNvSpPr>
          <p:nvPr>
            <p:ph idx="1"/>
          </p:nvPr>
        </p:nvSpPr>
        <p:spPr/>
        <p:txBody>
          <a:bodyPr rtlCol="0">
            <a:noAutofit/>
          </a:bodyPr>
          <a:lstStyle/>
          <a:p>
            <a:pPr marL="0" indent="0" rtl="0">
              <a:buNone/>
            </a:pPr>
            <a:r>
              <a:rPr lang="es-MX" sz="4000" b="1" dirty="0">
                <a:solidFill>
                  <a:srgbClr val="FF0000"/>
                </a:solidFill>
              </a:rPr>
              <a:t>Ley de la inercia</a:t>
            </a:r>
            <a:r>
              <a:rPr lang="es-MX" sz="4000" dirty="0">
                <a:solidFill>
                  <a:schemeClr val="tx2"/>
                </a:solidFill>
              </a:rPr>
              <a:t>.</a:t>
            </a:r>
          </a:p>
          <a:p>
            <a:pPr marL="0" indent="0" rtl="0">
              <a:buNone/>
            </a:pPr>
            <a:endParaRPr lang="es-MX" sz="4000" dirty="0">
              <a:solidFill>
                <a:schemeClr val="tx2"/>
              </a:solidFill>
            </a:endParaRPr>
          </a:p>
          <a:p>
            <a:pPr marL="0" indent="0" rtl="0">
              <a:buNone/>
            </a:pPr>
            <a:r>
              <a:rPr lang="es-MX" sz="4000" dirty="0">
                <a:solidFill>
                  <a:schemeClr val="tx2"/>
                </a:solidFill>
              </a:rPr>
              <a:t>Un cuerpo sobre el que no actúa una fuerza neta se mueve con velocidad constante (que puede ser cero) y aceleración cero.</a:t>
            </a:r>
          </a:p>
        </p:txBody>
      </p:sp>
    </p:spTree>
    <p:extLst>
      <p:ext uri="{BB962C8B-B14F-4D97-AF65-F5344CB8AC3E}">
        <p14:creationId xmlns:p14="http://schemas.microsoft.com/office/powerpoint/2010/main" val="11403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B252E-35E7-2DAB-8015-CDBEA6709E8F}"/>
              </a:ext>
            </a:extLst>
          </p:cNvPr>
          <p:cNvSpPr>
            <a:spLocks noGrp="1"/>
          </p:cNvSpPr>
          <p:nvPr>
            <p:ph type="ctrTitle"/>
          </p:nvPr>
        </p:nvSpPr>
        <p:spPr/>
        <p:txBody>
          <a:bodyPr/>
          <a:lstStyle/>
          <a:p>
            <a:r>
              <a:rPr lang="es-MX" dirty="0"/>
              <a:t>Trabajo, energía y potencia</a:t>
            </a:r>
          </a:p>
        </p:txBody>
      </p:sp>
      <p:sp>
        <p:nvSpPr>
          <p:cNvPr id="3" name="Subtítulo 2">
            <a:extLst>
              <a:ext uri="{FF2B5EF4-FFF2-40B4-BE49-F238E27FC236}">
                <a16:creationId xmlns:a16="http://schemas.microsoft.com/office/drawing/2014/main" id="{8B133E35-E62C-A8F2-5821-234F5FF6998F}"/>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31390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Concepto de energía</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767862" y="2865959"/>
            <a:ext cx="11424138" cy="1578540"/>
          </a:xfrm>
        </p:spPr>
        <p:txBody>
          <a:bodyPr>
            <a:normAutofit lnSpcReduction="10000"/>
          </a:bodyPr>
          <a:lstStyle/>
          <a:p>
            <a:pPr marL="0" indent="0">
              <a:lnSpc>
                <a:spcPct val="150000"/>
              </a:lnSpc>
              <a:buNone/>
            </a:pPr>
            <a:r>
              <a:rPr lang="es-MX" sz="3600" dirty="0">
                <a:solidFill>
                  <a:schemeClr val="tx2"/>
                </a:solidFill>
              </a:rPr>
              <a:t>El concepto de </a:t>
            </a:r>
            <a:r>
              <a:rPr lang="es-MX" sz="3600" b="1" dirty="0">
                <a:solidFill>
                  <a:srgbClr val="002060"/>
                </a:solidFill>
              </a:rPr>
              <a:t>energía</a:t>
            </a:r>
            <a:r>
              <a:rPr lang="es-MX" sz="3600" dirty="0">
                <a:solidFill>
                  <a:schemeClr val="tx2"/>
                </a:solidFill>
              </a:rPr>
              <a:t> es fundamental en la física y se refiere a la capacidad de un sistema para realizar trabajo.</a:t>
            </a:r>
          </a:p>
        </p:txBody>
      </p:sp>
    </p:spTree>
    <p:extLst>
      <p:ext uri="{BB962C8B-B14F-4D97-AF65-F5344CB8AC3E}">
        <p14:creationId xmlns:p14="http://schemas.microsoft.com/office/powerpoint/2010/main" val="109909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Concepto de energía</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5941" y="2050031"/>
            <a:ext cx="11424138" cy="3928737"/>
          </a:xfrm>
        </p:spPr>
        <p:txBody>
          <a:bodyPr>
            <a:normAutofit/>
          </a:bodyPr>
          <a:lstStyle/>
          <a:p>
            <a:pPr marL="0" indent="0">
              <a:lnSpc>
                <a:spcPct val="150000"/>
              </a:lnSpc>
              <a:buNone/>
            </a:pPr>
            <a:r>
              <a:rPr lang="es-MX" sz="3600" dirty="0">
                <a:solidFill>
                  <a:schemeClr val="tx2"/>
                </a:solidFill>
              </a:rPr>
              <a:t> La energía puede manifestarse de diferentes formas y </a:t>
            </a:r>
            <a:r>
              <a:rPr lang="es-MX" sz="3600" b="1" dirty="0">
                <a:solidFill>
                  <a:srgbClr val="FF9900"/>
                </a:solidFill>
              </a:rPr>
              <a:t>puede ser transformada</a:t>
            </a:r>
            <a:r>
              <a:rPr lang="es-MX" sz="3600" dirty="0">
                <a:solidFill>
                  <a:schemeClr val="tx2"/>
                </a:solidFill>
              </a:rPr>
              <a:t> de una forma a otra, pero la cantidad total de energía en un sistema aislado se conserva, de acuerdo con el principio de conservación de la energía.</a:t>
            </a:r>
          </a:p>
        </p:txBody>
      </p:sp>
    </p:spTree>
    <p:extLst>
      <p:ext uri="{BB962C8B-B14F-4D97-AF65-F5344CB8AC3E}">
        <p14:creationId xmlns:p14="http://schemas.microsoft.com/office/powerpoint/2010/main" val="242897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Transformación de energía</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03738" y="2296562"/>
            <a:ext cx="11424138" cy="3217973"/>
          </a:xfrm>
        </p:spPr>
        <p:txBody>
          <a:bodyPr>
            <a:normAutofit/>
          </a:bodyPr>
          <a:lstStyle/>
          <a:p>
            <a:pPr marL="0" indent="0">
              <a:buNone/>
            </a:pPr>
            <a:r>
              <a:rPr lang="es-MX" sz="3600" dirty="0">
                <a:solidFill>
                  <a:schemeClr val="tx2"/>
                </a:solidFill>
              </a:rPr>
              <a:t>En el motor de automóvil, la energía química almacenada en el combustible se convierte parcialmente en la energía del movimiento del auto, y parcialmente en energía térmica.</a:t>
            </a:r>
          </a:p>
        </p:txBody>
      </p:sp>
      <p:pic>
        <p:nvPicPr>
          <p:cNvPr id="4" name="Imagen 3" descr="Imagen que contiene espejo de coche, espejo, carretera&#10;&#10;Descripción generada automáticamente">
            <a:extLst>
              <a:ext uri="{FF2B5EF4-FFF2-40B4-BE49-F238E27FC236}">
                <a16:creationId xmlns:a16="http://schemas.microsoft.com/office/drawing/2014/main" id="{3B37F797-A22D-BE12-F867-3CAF4F463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854" y="4077286"/>
            <a:ext cx="3784292" cy="2516554"/>
          </a:xfrm>
          <a:prstGeom prst="rect">
            <a:avLst/>
          </a:prstGeom>
        </p:spPr>
      </p:pic>
    </p:spTree>
    <p:extLst>
      <p:ext uri="{BB962C8B-B14F-4D97-AF65-F5344CB8AC3E}">
        <p14:creationId xmlns:p14="http://schemas.microsoft.com/office/powerpoint/2010/main" val="26331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Transformación de energía</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5368413" y="2296562"/>
            <a:ext cx="6371304" cy="3217973"/>
          </a:xfrm>
        </p:spPr>
        <p:txBody>
          <a:bodyPr>
            <a:normAutofit/>
          </a:bodyPr>
          <a:lstStyle/>
          <a:p>
            <a:pPr marL="0" indent="0">
              <a:buNone/>
            </a:pPr>
            <a:r>
              <a:rPr lang="es-MX" sz="3600" dirty="0">
                <a:solidFill>
                  <a:schemeClr val="tx2"/>
                </a:solidFill>
              </a:rPr>
              <a:t>En un horno de microondas, la energía electromagnética obtenida de la CFE se convierte en energía térmica en el alimento caliente o cocido.</a:t>
            </a:r>
          </a:p>
        </p:txBody>
      </p:sp>
      <p:pic>
        <p:nvPicPr>
          <p:cNvPr id="3" name="Imagen 2" descr="Un horno de microondas con comida adentro&#10;&#10;Descripción generada automáticamente con confianza media">
            <a:extLst>
              <a:ext uri="{FF2B5EF4-FFF2-40B4-BE49-F238E27FC236}">
                <a16:creationId xmlns:a16="http://schemas.microsoft.com/office/drawing/2014/main" id="{4A9612D3-8F6A-DDA9-B783-ADDBCDB1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71" y="2296562"/>
            <a:ext cx="4352471" cy="4352471"/>
          </a:xfrm>
          <a:prstGeom prst="rect">
            <a:avLst/>
          </a:prstGeom>
        </p:spPr>
      </p:pic>
    </p:spTree>
    <p:extLst>
      <p:ext uri="{BB962C8B-B14F-4D97-AF65-F5344CB8AC3E}">
        <p14:creationId xmlns:p14="http://schemas.microsoft.com/office/powerpoint/2010/main" val="334768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Conceptos clave</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4409038"/>
          </a:xfrm>
        </p:spPr>
        <p:txBody>
          <a:bodyPr>
            <a:normAutofit/>
          </a:bodyPr>
          <a:lstStyle/>
          <a:p>
            <a:pPr marL="742950" indent="-742950">
              <a:buClr>
                <a:schemeClr val="tx2"/>
              </a:buClr>
              <a:buFont typeface="+mj-lt"/>
              <a:buAutoNum type="arabicPeriod"/>
            </a:pPr>
            <a:r>
              <a:rPr lang="es-MX" sz="3600" b="1" dirty="0">
                <a:solidFill>
                  <a:srgbClr val="009900"/>
                </a:solidFill>
              </a:rPr>
              <a:t>Trabajo</a:t>
            </a:r>
            <a:r>
              <a:rPr lang="es-MX" sz="3600" dirty="0">
                <a:solidFill>
                  <a:schemeClr val="tx2"/>
                </a:solidFill>
              </a:rPr>
              <a:t>: El trabajo se refiere a la transferencia de energía de un objeto a otro debido a una fuerza aplicada a lo largo de una distancia.</a:t>
            </a:r>
          </a:p>
          <a:p>
            <a:pPr marL="742950" indent="-742950">
              <a:buClr>
                <a:schemeClr val="tx2"/>
              </a:buClr>
              <a:buFont typeface="+mj-lt"/>
              <a:buAutoNum type="arabicPeriod"/>
            </a:pPr>
            <a:endParaRPr lang="es-MX" sz="3600" dirty="0">
              <a:solidFill>
                <a:schemeClr val="tx2"/>
              </a:solidFill>
            </a:endParaRPr>
          </a:p>
          <a:p>
            <a:pPr marL="742950" indent="-742950">
              <a:buClr>
                <a:schemeClr val="tx2"/>
              </a:buClr>
              <a:buFont typeface="+mj-lt"/>
              <a:buAutoNum type="arabicPeriod"/>
            </a:pPr>
            <a:r>
              <a:rPr lang="es-MX" sz="3600" b="1" dirty="0">
                <a:solidFill>
                  <a:srgbClr val="0099CC"/>
                </a:solidFill>
              </a:rPr>
              <a:t>Energía cinética</a:t>
            </a:r>
            <a:r>
              <a:rPr lang="es-MX" sz="3600" dirty="0">
                <a:solidFill>
                  <a:schemeClr val="tx2"/>
                </a:solidFill>
              </a:rPr>
              <a:t>: La energía cinética se refiere a la energía asociada al movimiento de un objeto.</a:t>
            </a:r>
          </a:p>
        </p:txBody>
      </p:sp>
    </p:spTree>
    <p:extLst>
      <p:ext uri="{BB962C8B-B14F-4D97-AF65-F5344CB8AC3E}">
        <p14:creationId xmlns:p14="http://schemas.microsoft.com/office/powerpoint/2010/main" val="22723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Conceptos clave</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4409038"/>
          </a:xfrm>
        </p:spPr>
        <p:txBody>
          <a:bodyPr>
            <a:normAutofit/>
          </a:bodyPr>
          <a:lstStyle/>
          <a:p>
            <a:pPr marL="742950" indent="-742950">
              <a:buClr>
                <a:schemeClr val="tx2"/>
              </a:buClr>
              <a:buFont typeface="+mj-lt"/>
              <a:buAutoNum type="arabicPeriod" startAt="3"/>
            </a:pPr>
            <a:r>
              <a:rPr lang="es-MX" sz="3600" b="1" dirty="0">
                <a:solidFill>
                  <a:srgbClr val="FF0066"/>
                </a:solidFill>
              </a:rPr>
              <a:t>Energía potencial: </a:t>
            </a:r>
            <a:r>
              <a:rPr lang="es-MX" sz="3600" dirty="0">
                <a:solidFill>
                  <a:schemeClr val="tx2"/>
                </a:solidFill>
              </a:rPr>
              <a:t>La energía potencial es la energía asociada con la posición o el estado de un objeto.</a:t>
            </a:r>
          </a:p>
          <a:p>
            <a:pPr marL="742950" indent="-742950">
              <a:buClr>
                <a:schemeClr val="tx2"/>
              </a:buClr>
              <a:buFont typeface="+mj-lt"/>
              <a:buAutoNum type="arabicPeriod" startAt="3"/>
            </a:pPr>
            <a:endParaRPr lang="es-MX" sz="3600" dirty="0">
              <a:solidFill>
                <a:schemeClr val="tx2"/>
              </a:solidFill>
            </a:endParaRPr>
          </a:p>
          <a:p>
            <a:pPr marL="742950" indent="-742950">
              <a:buClr>
                <a:schemeClr val="tx2"/>
              </a:buClr>
              <a:buFont typeface="+mj-lt"/>
              <a:buAutoNum type="arabicPeriod" startAt="3"/>
            </a:pPr>
            <a:r>
              <a:rPr lang="es-MX" sz="3600" b="1" dirty="0">
                <a:solidFill>
                  <a:srgbClr val="996633"/>
                </a:solidFill>
              </a:rPr>
              <a:t>Energía mecánica: </a:t>
            </a:r>
            <a:r>
              <a:rPr lang="es-MX" sz="3600" dirty="0">
                <a:solidFill>
                  <a:schemeClr val="tx2"/>
                </a:solidFill>
              </a:rPr>
              <a:t>La energía mecánica es la suma de la energía cinética y la energía potencial de un objeto en un sistema. </a:t>
            </a:r>
          </a:p>
        </p:txBody>
      </p:sp>
    </p:spTree>
    <p:extLst>
      <p:ext uri="{BB962C8B-B14F-4D97-AF65-F5344CB8AC3E}">
        <p14:creationId xmlns:p14="http://schemas.microsoft.com/office/powerpoint/2010/main" val="16239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Conceptos clave</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4409038"/>
          </a:xfrm>
        </p:spPr>
        <p:txBody>
          <a:bodyPr>
            <a:normAutofit/>
          </a:bodyPr>
          <a:lstStyle/>
          <a:p>
            <a:pPr marL="742950" indent="-742950">
              <a:buClr>
                <a:schemeClr val="tx2"/>
              </a:buClr>
              <a:buFont typeface="+mj-lt"/>
              <a:buAutoNum type="arabicPeriod" startAt="5"/>
            </a:pPr>
            <a:r>
              <a:rPr lang="es-MX" sz="3600" b="1" dirty="0">
                <a:solidFill>
                  <a:srgbClr val="CC0099"/>
                </a:solidFill>
              </a:rPr>
              <a:t>Energía térmica:</a:t>
            </a:r>
            <a:r>
              <a:rPr lang="es-MX" sz="3600" dirty="0">
                <a:solidFill>
                  <a:schemeClr val="tx2"/>
                </a:solidFill>
              </a:rPr>
              <a:t> La energía térmica se refiere a la energía asociada con la temperatura de un objeto o un sistema. </a:t>
            </a:r>
          </a:p>
          <a:p>
            <a:pPr marL="742950" indent="-742950">
              <a:buClr>
                <a:schemeClr val="tx2"/>
              </a:buClr>
              <a:buFont typeface="+mj-lt"/>
              <a:buAutoNum type="arabicPeriod" startAt="5"/>
            </a:pPr>
            <a:endParaRPr lang="es-MX" sz="3600" dirty="0">
              <a:solidFill>
                <a:schemeClr val="tx2"/>
              </a:solidFill>
            </a:endParaRPr>
          </a:p>
          <a:p>
            <a:pPr marL="742950" indent="-742950">
              <a:buClr>
                <a:schemeClr val="tx2"/>
              </a:buClr>
              <a:buFont typeface="+mj-lt"/>
              <a:buAutoNum type="arabicPeriod" startAt="5"/>
            </a:pPr>
            <a:r>
              <a:rPr lang="es-MX" sz="3600" b="1" dirty="0">
                <a:solidFill>
                  <a:srgbClr val="FF0000"/>
                </a:solidFill>
              </a:rPr>
              <a:t>Ley de conservación de la energía</a:t>
            </a:r>
            <a:r>
              <a:rPr lang="es-MX" sz="3600" dirty="0">
                <a:solidFill>
                  <a:schemeClr val="tx2"/>
                </a:solidFill>
              </a:rPr>
              <a:t>: La energía total de un sistema aislado se mantiene constante. </a:t>
            </a:r>
          </a:p>
        </p:txBody>
      </p:sp>
    </p:spTree>
    <p:extLst>
      <p:ext uri="{BB962C8B-B14F-4D97-AF65-F5344CB8AC3E}">
        <p14:creationId xmlns:p14="http://schemas.microsoft.com/office/powerpoint/2010/main" val="63124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Energía en la mecánica</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4409038"/>
          </a:xfrm>
        </p:spPr>
        <p:txBody>
          <a:bodyPr>
            <a:normAutofit/>
          </a:bodyPr>
          <a:lstStyle/>
          <a:p>
            <a:pPr marL="0" indent="0">
              <a:buNone/>
            </a:pPr>
            <a:r>
              <a:rPr lang="es-MX" sz="3600" dirty="0">
                <a:solidFill>
                  <a:schemeClr val="tx2"/>
                </a:solidFill>
              </a:rPr>
              <a:t>Revisaremos una importante forma de energía, </a:t>
            </a:r>
            <a:r>
              <a:rPr lang="es-MX" sz="3600" b="1" dirty="0">
                <a:solidFill>
                  <a:srgbClr val="FF0000"/>
                </a:solidFill>
              </a:rPr>
              <a:t>la energía cinética</a:t>
            </a:r>
            <a:r>
              <a:rPr lang="es-MX" sz="3600" dirty="0">
                <a:solidFill>
                  <a:schemeClr val="tx2"/>
                </a:solidFill>
              </a:rPr>
              <a:t> o la energía de movimiento, y su relación con el concepto de </a:t>
            </a:r>
            <a:r>
              <a:rPr lang="es-MX" sz="3600" b="1" dirty="0">
                <a:solidFill>
                  <a:srgbClr val="002060"/>
                </a:solidFill>
              </a:rPr>
              <a:t>trabajo</a:t>
            </a:r>
            <a:r>
              <a:rPr lang="es-MX" sz="3600" dirty="0">
                <a:solidFill>
                  <a:schemeClr val="tx2"/>
                </a:solidFill>
              </a:rPr>
              <a:t>.</a:t>
            </a:r>
          </a:p>
          <a:p>
            <a:pPr marL="0" indent="0">
              <a:buNone/>
            </a:pPr>
            <a:endParaRPr lang="es-MX" sz="3600" dirty="0">
              <a:solidFill>
                <a:schemeClr val="tx2"/>
              </a:solidFill>
            </a:endParaRPr>
          </a:p>
          <a:p>
            <a:pPr marL="0" indent="0">
              <a:buNone/>
            </a:pPr>
            <a:r>
              <a:rPr lang="es-MX" sz="3600" dirty="0">
                <a:solidFill>
                  <a:schemeClr val="tx2"/>
                </a:solidFill>
              </a:rPr>
              <a:t>También consideraremos la </a:t>
            </a:r>
            <a:r>
              <a:rPr lang="es-MX" sz="3600" b="1" dirty="0">
                <a:solidFill>
                  <a:srgbClr val="7030A0"/>
                </a:solidFill>
              </a:rPr>
              <a:t>potencia</a:t>
            </a:r>
            <a:r>
              <a:rPr lang="es-MX" sz="3600" dirty="0">
                <a:solidFill>
                  <a:schemeClr val="tx2"/>
                </a:solidFill>
              </a:rPr>
              <a:t>, que es la rapidez con que se realiza trabajo.</a:t>
            </a:r>
          </a:p>
        </p:txBody>
      </p:sp>
    </p:spTree>
    <p:extLst>
      <p:ext uri="{BB962C8B-B14F-4D97-AF65-F5344CB8AC3E}">
        <p14:creationId xmlns:p14="http://schemas.microsoft.com/office/powerpoint/2010/main" val="178249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Trabajo mecánico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4409038"/>
          </a:xfrm>
        </p:spPr>
        <p:txBody>
          <a:bodyPr>
            <a:normAutofit/>
          </a:bodyPr>
          <a:lstStyle/>
          <a:p>
            <a:pPr marL="0" indent="0">
              <a:buNone/>
            </a:pPr>
            <a:r>
              <a:rPr lang="es-MX" sz="3600" dirty="0">
                <a:solidFill>
                  <a:schemeClr val="tx2"/>
                </a:solidFill>
              </a:rPr>
              <a:t>Podemos pensar en trabajo mecánico, cuando vemos a una persona transportar un objeto pesado o cuando subimos las escaleras.</a:t>
            </a:r>
          </a:p>
          <a:p>
            <a:pPr marL="0" indent="0">
              <a:buNone/>
            </a:pPr>
            <a:endParaRPr lang="es-MX" sz="3600" dirty="0">
              <a:solidFill>
                <a:schemeClr val="tx2"/>
              </a:solidFill>
            </a:endParaRPr>
          </a:p>
          <a:p>
            <a:pPr marL="0" indent="0">
              <a:buNone/>
            </a:pPr>
            <a:r>
              <a:rPr lang="es-MX" sz="3600" dirty="0">
                <a:solidFill>
                  <a:schemeClr val="tx2"/>
                </a:solidFill>
              </a:rPr>
              <a:t>Realizar un trabajo implica consumir energía.</a:t>
            </a:r>
          </a:p>
        </p:txBody>
      </p:sp>
    </p:spTree>
    <p:extLst>
      <p:ext uri="{BB962C8B-B14F-4D97-AF65-F5344CB8AC3E}">
        <p14:creationId xmlns:p14="http://schemas.microsoft.com/office/powerpoint/2010/main" val="131097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Primera Ley de Newton</a:t>
            </a:r>
          </a:p>
        </p:txBody>
      </p:sp>
      <p:sp>
        <p:nvSpPr>
          <p:cNvPr id="14" name="Marcador de contenido 2"/>
          <p:cNvSpPr>
            <a:spLocks noGrp="1"/>
          </p:cNvSpPr>
          <p:nvPr>
            <p:ph idx="1"/>
          </p:nvPr>
        </p:nvSpPr>
        <p:spPr/>
        <p:txBody>
          <a:bodyPr rtlCol="0">
            <a:noAutofit/>
          </a:bodyPr>
          <a:lstStyle/>
          <a:p>
            <a:pPr marL="0" indent="0" rtl="0">
              <a:buNone/>
            </a:pPr>
            <a:r>
              <a:rPr lang="es-MX" sz="4000" b="1" dirty="0">
                <a:solidFill>
                  <a:srgbClr val="FF0000"/>
                </a:solidFill>
              </a:rPr>
              <a:t>Ley de la inercia</a:t>
            </a:r>
            <a:r>
              <a:rPr lang="es-MX" sz="4000" dirty="0">
                <a:solidFill>
                  <a:schemeClr val="tx2"/>
                </a:solidFill>
              </a:rPr>
              <a:t>.</a:t>
            </a:r>
          </a:p>
          <a:p>
            <a:pPr marL="0" indent="0" rtl="0">
              <a:buNone/>
            </a:pPr>
            <a:r>
              <a:rPr lang="es-MX" sz="4000" dirty="0">
                <a:solidFill>
                  <a:schemeClr val="tx2"/>
                </a:solidFill>
              </a:rPr>
              <a:t>Un objeto en reposo permanece en reposo y un objeto en movimiento, continuará en movimiento con una velocidad constante a menos que se aplique una fuerza externa neta para modificar dicho estado.</a:t>
            </a:r>
          </a:p>
        </p:txBody>
      </p:sp>
    </p:spTree>
    <p:extLst>
      <p:ext uri="{BB962C8B-B14F-4D97-AF65-F5344CB8AC3E}">
        <p14:creationId xmlns:p14="http://schemas.microsoft.com/office/powerpoint/2010/main" val="216095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Trabajo mecánico</a:t>
            </a:r>
          </a:p>
        </p:txBody>
      </p:sp>
      <p:pic>
        <p:nvPicPr>
          <p:cNvPr id="3" name="Imagen 2" descr="Un hombre en frente de un coche&#10;&#10;Descripción generada automáticamente con confianza media">
            <a:extLst>
              <a:ext uri="{FF2B5EF4-FFF2-40B4-BE49-F238E27FC236}">
                <a16:creationId xmlns:a16="http://schemas.microsoft.com/office/drawing/2014/main" id="{D6F7C752-A87C-CC20-B2C4-3E21F2A9E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608" y="1814951"/>
            <a:ext cx="7621736" cy="5043049"/>
          </a:xfrm>
          <a:prstGeom prst="rect">
            <a:avLst/>
          </a:prstGeom>
        </p:spPr>
      </p:pic>
    </p:spTree>
    <p:extLst>
      <p:ext uri="{BB962C8B-B14F-4D97-AF65-F5344CB8AC3E}">
        <p14:creationId xmlns:p14="http://schemas.microsoft.com/office/powerpoint/2010/main" val="346952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Trabajo mecánico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4409038"/>
          </a:xfrm>
        </p:spPr>
        <p:txBody>
          <a:bodyPr>
            <a:normAutofit/>
          </a:bodyPr>
          <a:lstStyle/>
          <a:p>
            <a:pPr marL="0" indent="0">
              <a:buNone/>
            </a:pPr>
            <a:r>
              <a:rPr lang="es-MX" sz="3600" dirty="0">
                <a:solidFill>
                  <a:schemeClr val="tx2"/>
                </a:solidFill>
              </a:rPr>
              <a:t>En todos los casos en los que se realiza un trabajo, intervienen tres factores:</a:t>
            </a:r>
          </a:p>
          <a:p>
            <a:pPr marL="0" indent="0">
              <a:buNone/>
            </a:pPr>
            <a:r>
              <a:rPr lang="es-MX" sz="3600" dirty="0">
                <a:solidFill>
                  <a:schemeClr val="tx2"/>
                </a:solidFill>
              </a:rPr>
              <a:t>• La aplicación de una fuerza.</a:t>
            </a:r>
          </a:p>
          <a:p>
            <a:pPr marL="0" indent="0">
              <a:buNone/>
            </a:pPr>
            <a:r>
              <a:rPr lang="es-MX" sz="3600" dirty="0">
                <a:solidFill>
                  <a:schemeClr val="tx2"/>
                </a:solidFill>
              </a:rPr>
              <a:t>• El desplazamiento.</a:t>
            </a:r>
          </a:p>
          <a:p>
            <a:pPr marL="0" indent="0">
              <a:buNone/>
            </a:pPr>
            <a:r>
              <a:rPr lang="es-MX" sz="3600" dirty="0">
                <a:solidFill>
                  <a:schemeClr val="tx2"/>
                </a:solidFill>
              </a:rPr>
              <a:t>• Una componente a lo largo del desplazamiento.</a:t>
            </a:r>
          </a:p>
        </p:txBody>
      </p:sp>
    </p:spTree>
    <p:extLst>
      <p:ext uri="{BB962C8B-B14F-4D97-AF65-F5344CB8AC3E}">
        <p14:creationId xmlns:p14="http://schemas.microsoft.com/office/powerpoint/2010/main" val="241388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 calcmode="lin" valueType="num">
                                      <p:cBhvr>
                                        <p:cTn id="15"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p:cTn id="23"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1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p:cTn id="31" dur="10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1">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1">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Definición del trabajo mecánico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1"/>
            <a:ext cx="11090788" cy="4681013"/>
          </a:xfrm>
        </p:spPr>
        <p:txBody>
          <a:bodyPr>
            <a:normAutofit/>
          </a:bodyPr>
          <a:lstStyle/>
          <a:p>
            <a:pPr marL="0" indent="0">
              <a:buNone/>
            </a:pPr>
            <a:r>
              <a:rPr lang="es-MX" sz="3600" dirty="0">
                <a:solidFill>
                  <a:schemeClr val="tx2"/>
                </a:solidFill>
              </a:rPr>
              <a:t>Si se considera que la fuerza es constante y el movimiento es en línea recta y en la dirección de la fuerza.</a:t>
            </a:r>
          </a:p>
          <a:p>
            <a:pPr marL="0" indent="0">
              <a:buNone/>
            </a:pPr>
            <a:endParaRPr lang="es-MX" sz="3600" dirty="0">
              <a:solidFill>
                <a:schemeClr val="tx2"/>
              </a:solidFill>
            </a:endParaRPr>
          </a:p>
          <a:p>
            <a:pPr marL="0" indent="0">
              <a:buNone/>
            </a:pPr>
            <a:r>
              <a:rPr lang="es-MX" sz="3600" dirty="0">
                <a:solidFill>
                  <a:schemeClr val="tx2"/>
                </a:solidFill>
              </a:rPr>
              <a:t>Entonces el </a:t>
            </a:r>
            <a:r>
              <a:rPr lang="es-MX" sz="3600" b="1" dirty="0">
                <a:solidFill>
                  <a:srgbClr val="FF0000"/>
                </a:solidFill>
              </a:rPr>
              <a:t>trabajo</a:t>
            </a:r>
            <a:r>
              <a:rPr lang="es-MX" sz="3600" dirty="0">
                <a:solidFill>
                  <a:schemeClr val="tx2"/>
                </a:solidFill>
              </a:rPr>
              <a:t> que realiza la fuerza aplicada sobre un objeto se define como el producto de la fuerza por distancia que recorre el objeto.</a:t>
            </a:r>
          </a:p>
        </p:txBody>
      </p:sp>
    </p:spTree>
    <p:extLst>
      <p:ext uri="{BB962C8B-B14F-4D97-AF65-F5344CB8AC3E}">
        <p14:creationId xmlns:p14="http://schemas.microsoft.com/office/powerpoint/2010/main" val="383777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Definición del trabajo mecánico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1"/>
            <a:ext cx="11090788" cy="4681013"/>
          </a:xfrm>
        </p:spPr>
        <p:txBody>
          <a:bodyPr>
            <a:normAutofit/>
          </a:bodyPr>
          <a:lstStyle/>
          <a:p>
            <a:pPr marL="0" indent="0">
              <a:buNone/>
            </a:pPr>
            <a:r>
              <a:rPr lang="es-MX" sz="3600" dirty="0">
                <a:solidFill>
                  <a:schemeClr val="tx2"/>
                </a:solidFill>
              </a:rPr>
              <a:t>En forma abreviada:</a:t>
            </a:r>
          </a:p>
          <a:p>
            <a:pPr marL="0" indent="0">
              <a:buNone/>
            </a:pPr>
            <a:endParaRPr lang="es-MX" sz="3600" dirty="0">
              <a:solidFill>
                <a:schemeClr val="tx2"/>
              </a:solidFill>
            </a:endParaRPr>
          </a:p>
          <a:p>
            <a:pPr marL="0" indent="0" algn="ctr">
              <a:buNone/>
            </a:pPr>
            <a:r>
              <a:rPr lang="es-MX" sz="3600" dirty="0">
                <a:solidFill>
                  <a:schemeClr val="tx2"/>
                </a:solidFill>
              </a:rPr>
              <a:t>T = fuerza x distancia</a:t>
            </a:r>
          </a:p>
          <a:p>
            <a:pPr marL="0" indent="0" algn="ctr">
              <a:buNone/>
            </a:pPr>
            <a:endParaRPr lang="es-MX" sz="3600" dirty="0">
              <a:solidFill>
                <a:schemeClr val="tx2"/>
              </a:solidFill>
            </a:endParaRPr>
          </a:p>
          <a:p>
            <a:pPr marL="0" indent="0" algn="ctr">
              <a:buNone/>
            </a:pPr>
            <a:r>
              <a:rPr lang="es-MX" sz="3600" dirty="0">
                <a:solidFill>
                  <a:schemeClr val="tx2"/>
                </a:solidFill>
              </a:rPr>
              <a:t>T = F d</a:t>
            </a:r>
          </a:p>
        </p:txBody>
      </p:sp>
    </p:spTree>
    <p:extLst>
      <p:ext uri="{BB962C8B-B14F-4D97-AF65-F5344CB8AC3E}">
        <p14:creationId xmlns:p14="http://schemas.microsoft.com/office/powerpoint/2010/main" val="214431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 calcmode="lin" valueType="num">
                                      <p:cBhvr>
                                        <p:cTn id="23" dur="10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24" dur="1000" fill="hold"/>
                                        <p:tgtEl>
                                          <p:spTgt spid="11">
                                            <p:txEl>
                                              <p:pRg st="4" end="4"/>
                                            </p:txEl>
                                          </p:spTgt>
                                        </p:tgtEl>
                                        <p:attrNameLst>
                                          <p:attrName>ppt_h</p:attrName>
                                        </p:attrNameLst>
                                      </p:cBhvr>
                                      <p:tavLst>
                                        <p:tav tm="0">
                                          <p:val>
                                            <p:fltVal val="0"/>
                                          </p:val>
                                        </p:tav>
                                        <p:tav tm="100000">
                                          <p:val>
                                            <p:strVal val="#ppt_h"/>
                                          </p:val>
                                        </p:tav>
                                      </p:tavLst>
                                    </p:anim>
                                    <p:anim calcmode="lin" valueType="num">
                                      <p:cBhvr>
                                        <p:cTn id="25" dur="1000" fill="hold"/>
                                        <p:tgtEl>
                                          <p:spTgt spid="11">
                                            <p:txEl>
                                              <p:pRg st="4" end="4"/>
                                            </p:txEl>
                                          </p:spTgt>
                                        </p:tgtEl>
                                        <p:attrNameLst>
                                          <p:attrName>style.rotation</p:attrName>
                                        </p:attrNameLst>
                                      </p:cBhvr>
                                      <p:tavLst>
                                        <p:tav tm="0">
                                          <p:val>
                                            <p:fltVal val="90"/>
                                          </p:val>
                                        </p:tav>
                                        <p:tav tm="100000">
                                          <p:val>
                                            <p:fltVal val="0"/>
                                          </p:val>
                                        </p:tav>
                                      </p:tavLst>
                                    </p:anim>
                                    <p:animEffect transition="in" filter="fade">
                                      <p:cBhvr>
                                        <p:cTn id="26" dur="10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Definición del trabajo mecánico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1"/>
            <a:ext cx="11090788" cy="4681013"/>
          </a:xfrm>
        </p:spPr>
        <p:txBody>
          <a:bodyPr>
            <a:normAutofit/>
          </a:bodyPr>
          <a:lstStyle/>
          <a:p>
            <a:pPr marL="0" indent="0" algn="ctr">
              <a:buNone/>
            </a:pPr>
            <a:r>
              <a:rPr lang="es-MX" sz="3600" dirty="0">
                <a:solidFill>
                  <a:schemeClr val="tx2"/>
                </a:solidFill>
              </a:rPr>
              <a:t>T = F d</a:t>
            </a:r>
          </a:p>
          <a:p>
            <a:pPr marL="0" indent="0" algn="ctr">
              <a:buNone/>
            </a:pPr>
            <a:endParaRPr lang="es-MX" sz="3600" dirty="0">
              <a:solidFill>
                <a:schemeClr val="tx2"/>
              </a:solidFill>
            </a:endParaRPr>
          </a:p>
          <a:p>
            <a:pPr marL="0" indent="0">
              <a:buNone/>
            </a:pPr>
            <a:r>
              <a:rPr lang="es-MX" sz="3600" dirty="0">
                <a:solidFill>
                  <a:schemeClr val="tx2"/>
                </a:solidFill>
              </a:rPr>
              <a:t>F es la fuerza (en Newtons)</a:t>
            </a:r>
          </a:p>
          <a:p>
            <a:pPr marL="0" indent="0">
              <a:buNone/>
            </a:pPr>
            <a:r>
              <a:rPr lang="es-MX" sz="3600" dirty="0">
                <a:solidFill>
                  <a:schemeClr val="tx2"/>
                </a:solidFill>
              </a:rPr>
              <a:t>d es la distancia (en metros)</a:t>
            </a:r>
          </a:p>
          <a:p>
            <a:pPr marL="0" indent="0">
              <a:buNone/>
            </a:pPr>
            <a:r>
              <a:rPr lang="es-MX" sz="3600" dirty="0">
                <a:solidFill>
                  <a:schemeClr val="tx2"/>
                </a:solidFill>
              </a:rPr>
              <a:t>T es el trabajo medido en Joules (Newton por metro)</a:t>
            </a:r>
          </a:p>
        </p:txBody>
      </p:sp>
    </p:spTree>
    <p:extLst>
      <p:ext uri="{BB962C8B-B14F-4D97-AF65-F5344CB8AC3E}">
        <p14:creationId xmlns:p14="http://schemas.microsoft.com/office/powerpoint/2010/main" val="33730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p:cTn id="15"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1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p:cTn id="23" dur="10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11">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11">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p:cTn id="31" dur="10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11">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11">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Definición del trabajo mecánico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0" y="2274475"/>
            <a:ext cx="6850966" cy="1262565"/>
          </a:xfrm>
        </p:spPr>
        <p:txBody>
          <a:bodyPr>
            <a:normAutofit/>
          </a:bodyPr>
          <a:lstStyle/>
          <a:p>
            <a:pPr marL="0" indent="0" algn="ctr">
              <a:buNone/>
            </a:pPr>
            <a:r>
              <a:rPr lang="es-MX" sz="3600" dirty="0">
                <a:solidFill>
                  <a:schemeClr val="tx2"/>
                </a:solidFill>
              </a:rPr>
              <a:t>T = F d</a:t>
            </a:r>
          </a:p>
          <a:p>
            <a:pPr marL="0" indent="0" algn="ctr">
              <a:buNone/>
            </a:pPr>
            <a:endParaRPr lang="es-MX" sz="3600" dirty="0">
              <a:solidFill>
                <a:schemeClr val="tx2"/>
              </a:solidFill>
            </a:endParaRPr>
          </a:p>
        </p:txBody>
      </p:sp>
      <p:sp>
        <p:nvSpPr>
          <p:cNvPr id="2" name="Rectángulo 1">
            <a:extLst>
              <a:ext uri="{FF2B5EF4-FFF2-40B4-BE49-F238E27FC236}">
                <a16:creationId xmlns:a16="http://schemas.microsoft.com/office/drawing/2014/main" id="{54611BF2-0BFB-BD7F-67C2-CB6449795A6A}"/>
              </a:ext>
            </a:extLst>
          </p:cNvPr>
          <p:cNvSpPr/>
          <p:nvPr/>
        </p:nvSpPr>
        <p:spPr>
          <a:xfrm>
            <a:off x="1744394" y="4670474"/>
            <a:ext cx="928468" cy="872197"/>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2">
            <a:extLst>
              <a:ext uri="{FF2B5EF4-FFF2-40B4-BE49-F238E27FC236}">
                <a16:creationId xmlns:a16="http://schemas.microsoft.com/office/drawing/2014/main" id="{1BC2D19C-A984-C59C-4BE2-32A0BD8ED485}"/>
              </a:ext>
            </a:extLst>
          </p:cNvPr>
          <p:cNvSpPr/>
          <p:nvPr/>
        </p:nvSpPr>
        <p:spPr>
          <a:xfrm>
            <a:off x="7172178" y="4670473"/>
            <a:ext cx="928468" cy="872197"/>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 name="Conector recto 4">
            <a:extLst>
              <a:ext uri="{FF2B5EF4-FFF2-40B4-BE49-F238E27FC236}">
                <a16:creationId xmlns:a16="http://schemas.microsoft.com/office/drawing/2014/main" id="{12299601-83CB-1717-1F68-47C4FC6CA0B2}"/>
              </a:ext>
            </a:extLst>
          </p:cNvPr>
          <p:cNvCxnSpPr/>
          <p:nvPr/>
        </p:nvCxnSpPr>
        <p:spPr>
          <a:xfrm>
            <a:off x="1111348" y="5542671"/>
            <a:ext cx="745587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B5029820-EDE0-6B93-FFCE-8810BE7EB803}"/>
              </a:ext>
            </a:extLst>
          </p:cNvPr>
          <p:cNvCxnSpPr/>
          <p:nvPr/>
        </p:nvCxnSpPr>
        <p:spPr>
          <a:xfrm>
            <a:off x="2208628" y="5908431"/>
            <a:ext cx="558487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F1D054C-1E81-DE7F-2018-F26030B3E67A}"/>
              </a:ext>
            </a:extLst>
          </p:cNvPr>
          <p:cNvCxnSpPr>
            <a:cxnSpLocks/>
          </p:cNvCxnSpPr>
          <p:nvPr/>
        </p:nvCxnSpPr>
        <p:spPr>
          <a:xfrm flipV="1">
            <a:off x="8100646" y="5162841"/>
            <a:ext cx="787790" cy="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7FE96343-D30C-E66B-744A-09DBFE279062}"/>
              </a:ext>
            </a:extLst>
          </p:cNvPr>
          <p:cNvSpPr txBox="1"/>
          <p:nvPr/>
        </p:nvSpPr>
        <p:spPr>
          <a:xfrm>
            <a:off x="8146917" y="3843012"/>
            <a:ext cx="420308" cy="707886"/>
          </a:xfrm>
          <a:prstGeom prst="rect">
            <a:avLst/>
          </a:prstGeom>
          <a:noFill/>
        </p:spPr>
        <p:txBody>
          <a:bodyPr wrap="none" rtlCol="0">
            <a:spAutoFit/>
          </a:bodyPr>
          <a:lstStyle/>
          <a:p>
            <a:r>
              <a:rPr lang="es-MX" sz="4000" dirty="0">
                <a:solidFill>
                  <a:schemeClr val="tx2"/>
                </a:solidFill>
              </a:rPr>
              <a:t>F</a:t>
            </a:r>
          </a:p>
        </p:txBody>
      </p:sp>
      <p:sp>
        <p:nvSpPr>
          <p:cNvPr id="12" name="CuadroTexto 11">
            <a:extLst>
              <a:ext uri="{FF2B5EF4-FFF2-40B4-BE49-F238E27FC236}">
                <a16:creationId xmlns:a16="http://schemas.microsoft.com/office/drawing/2014/main" id="{24D13D70-0922-C03D-FFFC-3D7463BB78CD}"/>
              </a:ext>
            </a:extLst>
          </p:cNvPr>
          <p:cNvSpPr txBox="1"/>
          <p:nvPr/>
        </p:nvSpPr>
        <p:spPr>
          <a:xfrm>
            <a:off x="4580757" y="5908431"/>
            <a:ext cx="453970" cy="707886"/>
          </a:xfrm>
          <a:prstGeom prst="rect">
            <a:avLst/>
          </a:prstGeom>
          <a:noFill/>
        </p:spPr>
        <p:txBody>
          <a:bodyPr wrap="none" rtlCol="0">
            <a:spAutoFit/>
          </a:bodyPr>
          <a:lstStyle/>
          <a:p>
            <a:r>
              <a:rPr lang="es-MX" sz="4000" dirty="0">
                <a:solidFill>
                  <a:schemeClr val="tx2"/>
                </a:solidFill>
              </a:rPr>
              <a:t>d</a:t>
            </a:r>
          </a:p>
        </p:txBody>
      </p:sp>
      <p:cxnSp>
        <p:nvCxnSpPr>
          <p:cNvPr id="15" name="Conector recto 14">
            <a:extLst>
              <a:ext uri="{FF2B5EF4-FFF2-40B4-BE49-F238E27FC236}">
                <a16:creationId xmlns:a16="http://schemas.microsoft.com/office/drawing/2014/main" id="{4386385C-C5E8-FE15-77FE-3E2C88C4170B}"/>
              </a:ext>
            </a:extLst>
          </p:cNvPr>
          <p:cNvCxnSpPr/>
          <p:nvPr/>
        </p:nvCxnSpPr>
        <p:spPr>
          <a:xfrm>
            <a:off x="2194560" y="5777317"/>
            <a:ext cx="0" cy="3280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AE60B65-44C5-7A09-2BD3-0E175C83EF29}"/>
              </a:ext>
            </a:extLst>
          </p:cNvPr>
          <p:cNvCxnSpPr/>
          <p:nvPr/>
        </p:nvCxnSpPr>
        <p:spPr>
          <a:xfrm>
            <a:off x="7819297" y="5774969"/>
            <a:ext cx="0" cy="32806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079E28E-E7D3-4E34-FC52-D8FAFF917FB9}"/>
              </a:ext>
            </a:extLst>
          </p:cNvPr>
          <p:cNvCxnSpPr>
            <a:stCxn id="2" idx="3"/>
            <a:endCxn id="3" idx="1"/>
          </p:cNvCxnSpPr>
          <p:nvPr/>
        </p:nvCxnSpPr>
        <p:spPr>
          <a:xfrm flipV="1">
            <a:off x="2672862" y="5106572"/>
            <a:ext cx="4499316" cy="1"/>
          </a:xfrm>
          <a:prstGeom prst="straightConnector1">
            <a:avLst/>
          </a:prstGeom>
          <a:ln w="1905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8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El triángulo del trabajo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2"/>
            <a:ext cx="11090788" cy="1234430"/>
          </a:xfrm>
        </p:spPr>
        <p:txBody>
          <a:bodyPr>
            <a:normAutofit/>
          </a:bodyPr>
          <a:lstStyle/>
          <a:p>
            <a:pPr marL="0" indent="0" algn="ctr">
              <a:buNone/>
            </a:pPr>
            <a:r>
              <a:rPr lang="es-MX" sz="3600" dirty="0">
                <a:solidFill>
                  <a:schemeClr val="tx2"/>
                </a:solidFill>
              </a:rPr>
              <a:t>T = F d</a:t>
            </a:r>
          </a:p>
          <a:p>
            <a:pPr marL="0" indent="0" algn="ctr">
              <a:buNone/>
            </a:pPr>
            <a:endParaRPr lang="es-MX" sz="3600" dirty="0">
              <a:solidFill>
                <a:schemeClr val="tx2"/>
              </a:solidFill>
            </a:endParaRPr>
          </a:p>
        </p:txBody>
      </p:sp>
      <p:sp>
        <p:nvSpPr>
          <p:cNvPr id="2" name="Triángulo isósceles 1">
            <a:extLst>
              <a:ext uri="{FF2B5EF4-FFF2-40B4-BE49-F238E27FC236}">
                <a16:creationId xmlns:a16="http://schemas.microsoft.com/office/drawing/2014/main" id="{4F0E41C7-AE23-1E16-2C1E-449484446E77}"/>
              </a:ext>
            </a:extLst>
          </p:cNvPr>
          <p:cNvSpPr/>
          <p:nvPr/>
        </p:nvSpPr>
        <p:spPr>
          <a:xfrm>
            <a:off x="4281267" y="3898149"/>
            <a:ext cx="3629465" cy="2518117"/>
          </a:xfrm>
          <a:prstGeom prst="triangle">
            <a:avLst/>
          </a:prstGeom>
          <a:solidFill>
            <a:schemeClr val="accent3">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 name="Conector recto 3">
            <a:extLst>
              <a:ext uri="{FF2B5EF4-FFF2-40B4-BE49-F238E27FC236}">
                <a16:creationId xmlns:a16="http://schemas.microsoft.com/office/drawing/2014/main" id="{2F054DF6-6010-D990-D6C7-96A11F9BB6E0}"/>
              </a:ext>
            </a:extLst>
          </p:cNvPr>
          <p:cNvCxnSpPr/>
          <p:nvPr/>
        </p:nvCxnSpPr>
        <p:spPr>
          <a:xfrm>
            <a:off x="4951828" y="5542671"/>
            <a:ext cx="22789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E3DC9E7D-F7CE-AF18-CD66-1A34A8DD3B4F}"/>
              </a:ext>
            </a:extLst>
          </p:cNvPr>
          <p:cNvCxnSpPr>
            <a:stCxn id="2" idx="3"/>
          </p:cNvCxnSpPr>
          <p:nvPr/>
        </p:nvCxnSpPr>
        <p:spPr>
          <a:xfrm flipH="1" flipV="1">
            <a:off x="6094476" y="5528603"/>
            <a:ext cx="1524" cy="8876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08E7B057-9D12-9D59-5817-896D5DCAB703}"/>
              </a:ext>
            </a:extLst>
          </p:cNvPr>
          <p:cNvSpPr txBox="1"/>
          <p:nvPr/>
        </p:nvSpPr>
        <p:spPr>
          <a:xfrm>
            <a:off x="5102844" y="5625526"/>
            <a:ext cx="420308" cy="707886"/>
          </a:xfrm>
          <a:prstGeom prst="rect">
            <a:avLst/>
          </a:prstGeom>
          <a:noFill/>
        </p:spPr>
        <p:txBody>
          <a:bodyPr wrap="none" rtlCol="0">
            <a:spAutoFit/>
          </a:bodyPr>
          <a:lstStyle/>
          <a:p>
            <a:r>
              <a:rPr lang="es-MX" sz="4000" dirty="0">
                <a:solidFill>
                  <a:schemeClr val="tx2"/>
                </a:solidFill>
              </a:rPr>
              <a:t>F</a:t>
            </a:r>
          </a:p>
        </p:txBody>
      </p:sp>
      <p:sp>
        <p:nvSpPr>
          <p:cNvPr id="8" name="CuadroTexto 7">
            <a:extLst>
              <a:ext uri="{FF2B5EF4-FFF2-40B4-BE49-F238E27FC236}">
                <a16:creationId xmlns:a16="http://schemas.microsoft.com/office/drawing/2014/main" id="{D5391FF1-C28A-6DF8-ED56-98F4593CBEB0}"/>
              </a:ext>
            </a:extLst>
          </p:cNvPr>
          <p:cNvSpPr txBox="1"/>
          <p:nvPr/>
        </p:nvSpPr>
        <p:spPr>
          <a:xfrm>
            <a:off x="5881157" y="4530002"/>
            <a:ext cx="434734" cy="707886"/>
          </a:xfrm>
          <a:prstGeom prst="rect">
            <a:avLst/>
          </a:prstGeom>
          <a:noFill/>
        </p:spPr>
        <p:txBody>
          <a:bodyPr wrap="none" rtlCol="0">
            <a:spAutoFit/>
          </a:bodyPr>
          <a:lstStyle/>
          <a:p>
            <a:r>
              <a:rPr lang="es-MX" sz="4000" dirty="0">
                <a:solidFill>
                  <a:schemeClr val="tx2"/>
                </a:solidFill>
              </a:rPr>
              <a:t>T</a:t>
            </a:r>
          </a:p>
        </p:txBody>
      </p:sp>
      <p:sp>
        <p:nvSpPr>
          <p:cNvPr id="9" name="CuadroTexto 8">
            <a:extLst>
              <a:ext uri="{FF2B5EF4-FFF2-40B4-BE49-F238E27FC236}">
                <a16:creationId xmlns:a16="http://schemas.microsoft.com/office/drawing/2014/main" id="{5807BDE8-203D-D798-3897-1C5B803B9481}"/>
              </a:ext>
            </a:extLst>
          </p:cNvPr>
          <p:cNvSpPr txBox="1"/>
          <p:nvPr/>
        </p:nvSpPr>
        <p:spPr>
          <a:xfrm>
            <a:off x="6525986" y="5642544"/>
            <a:ext cx="453970" cy="707886"/>
          </a:xfrm>
          <a:prstGeom prst="rect">
            <a:avLst/>
          </a:prstGeom>
          <a:noFill/>
        </p:spPr>
        <p:txBody>
          <a:bodyPr wrap="none" rtlCol="0">
            <a:spAutoFit/>
          </a:bodyPr>
          <a:lstStyle/>
          <a:p>
            <a:r>
              <a:rPr lang="es-MX" sz="4000" dirty="0">
                <a:solidFill>
                  <a:schemeClr val="tx2"/>
                </a:solidFill>
              </a:rPr>
              <a:t>d</a:t>
            </a:r>
          </a:p>
        </p:txBody>
      </p:sp>
    </p:spTree>
    <p:extLst>
      <p:ext uri="{BB962C8B-B14F-4D97-AF65-F5344CB8AC3E}">
        <p14:creationId xmlns:p14="http://schemas.microsoft.com/office/powerpoint/2010/main" val="26699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1. Ejercicio de trabajo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1"/>
            <a:ext cx="11090788" cy="3794749"/>
          </a:xfrm>
        </p:spPr>
        <p:txBody>
          <a:bodyPr>
            <a:normAutofit/>
          </a:bodyPr>
          <a:lstStyle/>
          <a:p>
            <a:pPr marL="0" indent="0">
              <a:buNone/>
            </a:pPr>
            <a:r>
              <a:rPr lang="es-MX" sz="3600" dirty="0">
                <a:solidFill>
                  <a:schemeClr val="tx2"/>
                </a:solidFill>
              </a:rPr>
              <a:t>Un barco remolcador ejerce una fuerza constante de 5,000 N sobre un barco que se mueve con velocidad constante a través del mar.</a:t>
            </a:r>
          </a:p>
          <a:p>
            <a:pPr marL="0" indent="0">
              <a:buNone/>
            </a:pPr>
            <a:endParaRPr lang="es-MX" sz="3600">
              <a:solidFill>
                <a:schemeClr val="tx2"/>
              </a:solidFill>
            </a:endParaRPr>
          </a:p>
          <a:p>
            <a:pPr marL="0" indent="0">
              <a:buNone/>
            </a:pPr>
            <a:r>
              <a:rPr lang="es-MX" sz="3600">
                <a:solidFill>
                  <a:schemeClr val="tx2"/>
                </a:solidFill>
              </a:rPr>
              <a:t>¿</a:t>
            </a:r>
            <a:r>
              <a:rPr lang="es-MX" sz="3600" dirty="0">
                <a:solidFill>
                  <a:schemeClr val="tx2"/>
                </a:solidFill>
              </a:rPr>
              <a:t>Cuánto trabajo hace el remolcador sobre el barco en una distancia de 3 km?</a:t>
            </a:r>
          </a:p>
        </p:txBody>
      </p:sp>
    </p:spTree>
    <p:extLst>
      <p:ext uri="{BB962C8B-B14F-4D97-AF65-F5344CB8AC3E}">
        <p14:creationId xmlns:p14="http://schemas.microsoft.com/office/powerpoint/2010/main" val="7169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a:xfrm>
            <a:off x="752528" y="410072"/>
            <a:ext cx="9628632" cy="1362113"/>
          </a:xfrm>
        </p:spPr>
        <p:txBody>
          <a:bodyPr rtlCol="0">
            <a:normAutofit/>
          </a:bodyPr>
          <a:lstStyle/>
          <a:p>
            <a:pPr rtl="0"/>
            <a:r>
              <a:rPr lang="es-MX" sz="4800" dirty="0">
                <a:solidFill>
                  <a:schemeClr val="bg2"/>
                </a:solidFill>
              </a:rPr>
              <a:t>Calculando el trabajo realizado</a:t>
            </a:r>
          </a:p>
        </p:txBody>
      </p:sp>
      <p:sp>
        <p:nvSpPr>
          <p:cNvPr id="3" name="CuadroTexto 2">
            <a:extLst>
              <a:ext uri="{FF2B5EF4-FFF2-40B4-BE49-F238E27FC236}">
                <a16:creationId xmlns:a16="http://schemas.microsoft.com/office/drawing/2014/main" id="{C0B4DB79-AE34-377B-B1A5-A54EE473DD2F}"/>
              </a:ext>
            </a:extLst>
          </p:cNvPr>
          <p:cNvSpPr txBox="1"/>
          <p:nvPr/>
        </p:nvSpPr>
        <p:spPr>
          <a:xfrm>
            <a:off x="687456" y="2055322"/>
            <a:ext cx="2702858" cy="2554545"/>
          </a:xfrm>
          <a:prstGeom prst="rect">
            <a:avLst/>
          </a:prstGeom>
          <a:noFill/>
        </p:spPr>
        <p:txBody>
          <a:bodyPr wrap="square" rtlCol="0">
            <a:spAutoFit/>
          </a:bodyPr>
          <a:lstStyle/>
          <a:p>
            <a:r>
              <a:rPr lang="es-MX" sz="4000" b="1" dirty="0">
                <a:solidFill>
                  <a:srgbClr val="FF0000"/>
                </a:solidFill>
              </a:rPr>
              <a:t>Datos: </a:t>
            </a:r>
          </a:p>
          <a:p>
            <a:r>
              <a:rPr lang="es-MX" sz="4000" dirty="0">
                <a:solidFill>
                  <a:schemeClr val="tx2"/>
                </a:solidFill>
              </a:rPr>
              <a:t>F = 5000 N</a:t>
            </a:r>
          </a:p>
          <a:p>
            <a:r>
              <a:rPr lang="es-MX" sz="4000" dirty="0">
                <a:solidFill>
                  <a:schemeClr val="tx2"/>
                </a:solidFill>
              </a:rPr>
              <a:t>d = 3 km</a:t>
            </a:r>
          </a:p>
          <a:p>
            <a:r>
              <a:rPr lang="es-MX" sz="4000" dirty="0">
                <a:solidFill>
                  <a:schemeClr val="tx2"/>
                </a:solidFill>
              </a:rPr>
              <a:t>T = ?</a:t>
            </a:r>
          </a:p>
        </p:txBody>
      </p:sp>
      <p:grpSp>
        <p:nvGrpSpPr>
          <p:cNvPr id="23" name="Grupo 22">
            <a:extLst>
              <a:ext uri="{FF2B5EF4-FFF2-40B4-BE49-F238E27FC236}">
                <a16:creationId xmlns:a16="http://schemas.microsoft.com/office/drawing/2014/main" id="{F06F64A3-247B-EB48-0824-4AB7CCA87386}"/>
              </a:ext>
            </a:extLst>
          </p:cNvPr>
          <p:cNvGrpSpPr/>
          <p:nvPr/>
        </p:nvGrpSpPr>
        <p:grpSpPr>
          <a:xfrm>
            <a:off x="4744571" y="1940804"/>
            <a:ext cx="4819976" cy="722587"/>
            <a:chOff x="4744571" y="1940804"/>
            <a:chExt cx="4819976" cy="722587"/>
          </a:xfrm>
        </p:grpSpPr>
        <p:sp>
          <p:nvSpPr>
            <p:cNvPr id="5" name="CuadroTexto 4">
              <a:extLst>
                <a:ext uri="{FF2B5EF4-FFF2-40B4-BE49-F238E27FC236}">
                  <a16:creationId xmlns:a16="http://schemas.microsoft.com/office/drawing/2014/main" id="{C6C07761-6B92-C63A-64F8-6434AAE283C7}"/>
                </a:ext>
              </a:extLst>
            </p:cNvPr>
            <p:cNvSpPr txBox="1"/>
            <p:nvPr/>
          </p:nvSpPr>
          <p:spPr>
            <a:xfrm>
              <a:off x="4744571" y="1955505"/>
              <a:ext cx="2702858" cy="707886"/>
            </a:xfrm>
            <a:prstGeom prst="rect">
              <a:avLst/>
            </a:prstGeom>
            <a:noFill/>
          </p:spPr>
          <p:txBody>
            <a:bodyPr wrap="square" rtlCol="0">
              <a:spAutoFit/>
            </a:bodyPr>
            <a:lstStyle/>
            <a:p>
              <a:r>
                <a:rPr lang="es-MX" sz="4000" b="1" dirty="0">
                  <a:solidFill>
                    <a:srgbClr val="FF0000"/>
                  </a:solidFill>
                </a:rPr>
                <a:t>Expresión: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346B23E-8390-E4A1-A522-BEA1C13E07E1}"/>
                    </a:ext>
                  </a:extLst>
                </p:cNvPr>
                <p:cNvSpPr txBox="1"/>
                <p:nvPr/>
              </p:nvSpPr>
              <p:spPr>
                <a:xfrm>
                  <a:off x="7447429" y="1940804"/>
                  <a:ext cx="211711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m:t>
                        </m:r>
                        <m:r>
                          <a:rPr lang="es-MX" sz="4000" b="0" i="1" smtClean="0">
                            <a:solidFill>
                              <a:schemeClr val="tx2"/>
                            </a:solidFill>
                            <a:latin typeface="Cambria Math" panose="02040503050406030204" pitchFamily="18" charset="0"/>
                          </a:rPr>
                          <m:t>𝐹</m:t>
                        </m:r>
                        <m:r>
                          <a:rPr lang="es-MX" sz="4000" b="0" i="1" smtClean="0">
                            <a:solidFill>
                              <a:schemeClr val="tx2"/>
                            </a:solidFill>
                            <a:latin typeface="Cambria Math" panose="02040503050406030204" pitchFamily="18" charset="0"/>
                            <a:ea typeface="Cambria Math" panose="02040503050406030204" pitchFamily="18" charset="0"/>
                          </a:rPr>
                          <m:t>∙</m:t>
                        </m:r>
                        <m:r>
                          <a:rPr lang="es-MX" sz="4000" b="0" i="1" smtClean="0">
                            <a:solidFill>
                              <a:schemeClr val="tx2"/>
                            </a:solidFill>
                            <a:latin typeface="Cambria Math" panose="02040503050406030204" pitchFamily="18" charset="0"/>
                            <a:ea typeface="Cambria Math" panose="02040503050406030204" pitchFamily="18" charset="0"/>
                          </a:rPr>
                          <m:t>𝑑</m:t>
                        </m:r>
                      </m:oMath>
                    </m:oMathPara>
                  </a14:m>
                  <a:endParaRPr lang="es-MX" sz="4000" dirty="0">
                    <a:solidFill>
                      <a:schemeClr val="tx2"/>
                    </a:solidFill>
                  </a:endParaRPr>
                </a:p>
              </p:txBody>
            </p:sp>
          </mc:Choice>
          <mc:Fallback xmlns="">
            <p:sp>
              <p:nvSpPr>
                <p:cNvPr id="7" name="CuadroTexto 6">
                  <a:extLst>
                    <a:ext uri="{FF2B5EF4-FFF2-40B4-BE49-F238E27FC236}">
                      <a16:creationId xmlns:a16="http://schemas.microsoft.com/office/drawing/2014/main" id="{0346B23E-8390-E4A1-A522-BEA1C13E07E1}"/>
                    </a:ext>
                  </a:extLst>
                </p:cNvPr>
                <p:cNvSpPr txBox="1">
                  <a:spLocks noRot="1" noChangeAspect="1" noMove="1" noResize="1" noEditPoints="1" noAdjustHandles="1" noChangeArrowheads="1" noChangeShapeType="1" noTextEdit="1"/>
                </p:cNvSpPr>
                <p:nvPr/>
              </p:nvSpPr>
              <p:spPr>
                <a:xfrm>
                  <a:off x="7447429" y="1940804"/>
                  <a:ext cx="2117118" cy="615553"/>
                </a:xfrm>
                <a:prstGeom prst="rect">
                  <a:avLst/>
                </a:prstGeom>
                <a:blipFill>
                  <a:blip r:embed="rId3"/>
                  <a:stretch>
                    <a:fillRect/>
                  </a:stretch>
                </a:blipFill>
              </p:spPr>
              <p:txBody>
                <a:bodyPr/>
                <a:lstStyle/>
                <a:p>
                  <a:r>
                    <a:rPr lang="es-MX">
                      <a:noFill/>
                    </a:rPr>
                    <a:t> </a:t>
                  </a:r>
                </a:p>
              </p:txBody>
            </p:sp>
          </mc:Fallback>
        </mc:AlternateContent>
      </p:gr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445A648-D0C9-BA27-88F4-9656D543BA2B}"/>
                  </a:ext>
                </a:extLst>
              </p:cNvPr>
              <p:cNvSpPr txBox="1"/>
              <p:nvPr/>
            </p:nvSpPr>
            <p:spPr>
              <a:xfrm>
                <a:off x="4555927" y="3696932"/>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=(5000 </m:t>
                      </m:r>
                      <m:r>
                        <a:rPr lang="es-MX" sz="4000" b="0" i="1" smtClean="0">
                          <a:solidFill>
                            <a:schemeClr val="tx2"/>
                          </a:solidFill>
                          <a:latin typeface="Cambria Math" panose="02040503050406030204" pitchFamily="18" charset="0"/>
                        </a:rPr>
                        <m:t>𝑁</m:t>
                      </m:r>
                      <m:r>
                        <a:rPr lang="es-MX" sz="4000" b="0" i="1" smtClean="0">
                          <a:solidFill>
                            <a:schemeClr val="tx2"/>
                          </a:solidFill>
                          <a:latin typeface="Cambria Math" panose="02040503050406030204" pitchFamily="18" charset="0"/>
                        </a:rPr>
                        <m:t>)(3000 </m:t>
                      </m:r>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8" name="CuadroTexto 7">
                <a:extLst>
                  <a:ext uri="{FF2B5EF4-FFF2-40B4-BE49-F238E27FC236}">
                    <a16:creationId xmlns:a16="http://schemas.microsoft.com/office/drawing/2014/main" id="{D445A648-D0C9-BA27-88F4-9656D543BA2B}"/>
                  </a:ext>
                </a:extLst>
              </p:cNvPr>
              <p:cNvSpPr txBox="1">
                <a:spLocks noRot="1" noChangeAspect="1" noMove="1" noResize="1" noEditPoints="1" noAdjustHandles="1" noChangeArrowheads="1" noChangeShapeType="1" noTextEdit="1"/>
              </p:cNvSpPr>
              <p:nvPr/>
            </p:nvSpPr>
            <p:spPr>
              <a:xfrm>
                <a:off x="4555927" y="3696932"/>
                <a:ext cx="5776727" cy="615553"/>
              </a:xfrm>
              <a:prstGeom prst="rect">
                <a:avLst/>
              </a:prstGeom>
              <a:blipFill>
                <a:blip r:embed="rId4"/>
                <a:stretch>
                  <a:fillRect/>
                </a:stretch>
              </a:blipFill>
            </p:spPr>
            <p:txBody>
              <a:bodyPr/>
              <a:lstStyle/>
              <a:p>
                <a:r>
                  <a:rPr lang="es-MX">
                    <a:noFill/>
                  </a:rPr>
                  <a:t> </a:t>
                </a:r>
              </a:p>
            </p:txBody>
          </p:sp>
        </mc:Fallback>
      </mc:AlternateContent>
      <p:grpSp>
        <p:nvGrpSpPr>
          <p:cNvPr id="10" name="Grupo 9">
            <a:extLst>
              <a:ext uri="{FF2B5EF4-FFF2-40B4-BE49-F238E27FC236}">
                <a16:creationId xmlns:a16="http://schemas.microsoft.com/office/drawing/2014/main" id="{A59D9BBA-90F4-1D37-8210-FC2C29F9D811}"/>
              </a:ext>
            </a:extLst>
          </p:cNvPr>
          <p:cNvGrpSpPr/>
          <p:nvPr/>
        </p:nvGrpSpPr>
        <p:grpSpPr>
          <a:xfrm>
            <a:off x="926462" y="4092278"/>
            <a:ext cx="3629465" cy="2518117"/>
            <a:chOff x="4281267" y="3898149"/>
            <a:chExt cx="3629465" cy="2518117"/>
          </a:xfrm>
        </p:grpSpPr>
        <p:sp>
          <p:nvSpPr>
            <p:cNvPr id="11" name="Triángulo isósceles 10">
              <a:extLst>
                <a:ext uri="{FF2B5EF4-FFF2-40B4-BE49-F238E27FC236}">
                  <a16:creationId xmlns:a16="http://schemas.microsoft.com/office/drawing/2014/main" id="{FF9AE3F0-936E-2009-93BC-68B5927F4437}"/>
                </a:ext>
              </a:extLst>
            </p:cNvPr>
            <p:cNvSpPr/>
            <p:nvPr/>
          </p:nvSpPr>
          <p:spPr>
            <a:xfrm>
              <a:off x="4281267" y="3898149"/>
              <a:ext cx="3629465" cy="2518117"/>
            </a:xfrm>
            <a:prstGeom prst="triangle">
              <a:avLst/>
            </a:prstGeom>
            <a:solidFill>
              <a:schemeClr val="accent3">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11">
              <a:extLst>
                <a:ext uri="{FF2B5EF4-FFF2-40B4-BE49-F238E27FC236}">
                  <a16:creationId xmlns:a16="http://schemas.microsoft.com/office/drawing/2014/main" id="{423B9261-4FE0-7B1F-2AF0-E1A37F75A0DD}"/>
                </a:ext>
              </a:extLst>
            </p:cNvPr>
            <p:cNvCxnSpPr/>
            <p:nvPr/>
          </p:nvCxnSpPr>
          <p:spPr>
            <a:xfrm>
              <a:off x="4951828" y="5542671"/>
              <a:ext cx="22789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A6C85ED2-1E33-0217-3843-A6ACB806E07A}"/>
                </a:ext>
              </a:extLst>
            </p:cNvPr>
            <p:cNvCxnSpPr>
              <a:cxnSpLocks/>
              <a:stCxn id="11" idx="3"/>
            </p:cNvCxnSpPr>
            <p:nvPr/>
          </p:nvCxnSpPr>
          <p:spPr>
            <a:xfrm flipH="1" flipV="1">
              <a:off x="6094476" y="5528603"/>
              <a:ext cx="1524" cy="8876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EC507301-FC76-ED7A-133C-3E558C777E7C}"/>
                </a:ext>
              </a:extLst>
            </p:cNvPr>
            <p:cNvSpPr txBox="1"/>
            <p:nvPr/>
          </p:nvSpPr>
          <p:spPr>
            <a:xfrm>
              <a:off x="5102844" y="5625526"/>
              <a:ext cx="420308" cy="707886"/>
            </a:xfrm>
            <a:prstGeom prst="rect">
              <a:avLst/>
            </a:prstGeom>
            <a:noFill/>
          </p:spPr>
          <p:txBody>
            <a:bodyPr wrap="none" rtlCol="0">
              <a:spAutoFit/>
            </a:bodyPr>
            <a:lstStyle/>
            <a:p>
              <a:r>
                <a:rPr lang="es-MX" sz="4000" dirty="0">
                  <a:solidFill>
                    <a:schemeClr val="tx2"/>
                  </a:solidFill>
                </a:rPr>
                <a:t>F</a:t>
              </a:r>
            </a:p>
          </p:txBody>
        </p:sp>
        <p:sp>
          <p:nvSpPr>
            <p:cNvPr id="16" name="CuadroTexto 15">
              <a:extLst>
                <a:ext uri="{FF2B5EF4-FFF2-40B4-BE49-F238E27FC236}">
                  <a16:creationId xmlns:a16="http://schemas.microsoft.com/office/drawing/2014/main" id="{93441851-5F8E-0410-B970-BF71D46EA330}"/>
                </a:ext>
              </a:extLst>
            </p:cNvPr>
            <p:cNvSpPr txBox="1"/>
            <p:nvPr/>
          </p:nvSpPr>
          <p:spPr>
            <a:xfrm>
              <a:off x="5881157" y="4530002"/>
              <a:ext cx="434734" cy="707886"/>
            </a:xfrm>
            <a:prstGeom prst="rect">
              <a:avLst/>
            </a:prstGeom>
            <a:noFill/>
          </p:spPr>
          <p:txBody>
            <a:bodyPr wrap="none" rtlCol="0">
              <a:spAutoFit/>
            </a:bodyPr>
            <a:lstStyle/>
            <a:p>
              <a:r>
                <a:rPr lang="es-MX" sz="4000" dirty="0">
                  <a:solidFill>
                    <a:schemeClr val="tx2"/>
                  </a:solidFill>
                </a:rPr>
                <a:t>T</a:t>
              </a:r>
            </a:p>
          </p:txBody>
        </p:sp>
        <p:sp>
          <p:nvSpPr>
            <p:cNvPr id="17" name="CuadroTexto 16">
              <a:extLst>
                <a:ext uri="{FF2B5EF4-FFF2-40B4-BE49-F238E27FC236}">
                  <a16:creationId xmlns:a16="http://schemas.microsoft.com/office/drawing/2014/main" id="{46A1C411-3874-3942-AC86-4ED3AB9C53EB}"/>
                </a:ext>
              </a:extLst>
            </p:cNvPr>
            <p:cNvSpPr txBox="1"/>
            <p:nvPr/>
          </p:nvSpPr>
          <p:spPr>
            <a:xfrm>
              <a:off x="6525986" y="5642544"/>
              <a:ext cx="453970" cy="707886"/>
            </a:xfrm>
            <a:prstGeom prst="rect">
              <a:avLst/>
            </a:prstGeom>
            <a:noFill/>
          </p:spPr>
          <p:txBody>
            <a:bodyPr wrap="none" rtlCol="0">
              <a:spAutoFit/>
            </a:bodyPr>
            <a:lstStyle/>
            <a:p>
              <a:r>
                <a:rPr lang="es-MX" sz="4000" dirty="0">
                  <a:solidFill>
                    <a:schemeClr val="tx2"/>
                  </a:solidFill>
                </a:rPr>
                <a:t>d</a:t>
              </a:r>
            </a:p>
          </p:txBody>
        </p:sp>
      </p:grpSp>
      <p:sp>
        <p:nvSpPr>
          <p:cNvPr id="18" name="CuadroTexto 17">
            <a:extLst>
              <a:ext uri="{FF2B5EF4-FFF2-40B4-BE49-F238E27FC236}">
                <a16:creationId xmlns:a16="http://schemas.microsoft.com/office/drawing/2014/main" id="{312E10DA-9D07-F658-F08D-F5AB7812477E}"/>
              </a:ext>
            </a:extLst>
          </p:cNvPr>
          <p:cNvSpPr txBox="1"/>
          <p:nvPr/>
        </p:nvSpPr>
        <p:spPr>
          <a:xfrm>
            <a:off x="4744571" y="2980107"/>
            <a:ext cx="2702858" cy="707886"/>
          </a:xfrm>
          <a:prstGeom prst="rect">
            <a:avLst/>
          </a:prstGeom>
          <a:noFill/>
        </p:spPr>
        <p:txBody>
          <a:bodyPr wrap="square" rtlCol="0">
            <a:spAutoFit/>
          </a:bodyPr>
          <a:lstStyle/>
          <a:p>
            <a:r>
              <a:rPr lang="es-MX" sz="4000" b="1" dirty="0">
                <a:solidFill>
                  <a:srgbClr val="FF0000"/>
                </a:solidFill>
              </a:rPr>
              <a:t>Sustitución:</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5A936A33-FC08-C0FC-7DAA-094C67D0803F}"/>
                  </a:ext>
                </a:extLst>
              </p:cNvPr>
              <p:cNvSpPr txBox="1"/>
              <p:nvPr/>
            </p:nvSpPr>
            <p:spPr>
              <a:xfrm>
                <a:off x="4747711" y="4398868"/>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=(5</m:t>
                      </m:r>
                      <m:r>
                        <m:rPr>
                          <m:nor/>
                        </m:rPr>
                        <a:rPr lang="es-MX" sz="4000" b="0" i="0" smtClean="0">
                          <a:solidFill>
                            <a:schemeClr val="tx2"/>
                          </a:solidFill>
                          <a:latin typeface="Cambria Math" panose="02040503050406030204" pitchFamily="18" charset="0"/>
                        </a:rPr>
                        <m:t>x</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𝑁</m:t>
                      </m:r>
                      <m:r>
                        <a:rPr lang="es-MX" sz="4000" b="0" i="1" smtClean="0">
                          <a:solidFill>
                            <a:schemeClr val="tx2"/>
                          </a:solidFill>
                          <a:latin typeface="Cambria Math" panose="02040503050406030204" pitchFamily="18" charset="0"/>
                        </a:rPr>
                        <m:t>)(3</m:t>
                      </m:r>
                      <m:r>
                        <m:rPr>
                          <m:nor/>
                        </m:rPr>
                        <a:rPr lang="es-MX" sz="4000" b="0" i="0" smtClean="0">
                          <a:solidFill>
                            <a:schemeClr val="tx2"/>
                          </a:solidFill>
                          <a:latin typeface="Cambria Math" panose="02040503050406030204" pitchFamily="18" charset="0"/>
                        </a:rPr>
                        <m:t>x</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3</m:t>
                          </m:r>
                        </m:sup>
                      </m:sSup>
                      <m:r>
                        <a:rPr lang="es-MX" sz="4000" b="0" i="1" smtClean="0">
                          <a:solidFill>
                            <a:schemeClr val="tx2"/>
                          </a:solidFill>
                          <a:latin typeface="Cambria Math" panose="02040503050406030204" pitchFamily="18" charset="0"/>
                        </a:rPr>
                        <m:t> </m:t>
                      </m:r>
                      <m:r>
                        <a:rPr lang="es-MX" sz="4000" b="0" i="1" smtClean="0">
                          <a:solidFill>
                            <a:schemeClr val="tx2"/>
                          </a:solidFill>
                          <a:latin typeface="Cambria Math" panose="02040503050406030204" pitchFamily="18" charset="0"/>
                        </a:rPr>
                        <m:t>𝑚</m:t>
                      </m:r>
                      <m:r>
                        <a:rPr lang="es-MX" sz="4000" b="0" i="1" smtClean="0">
                          <a:solidFill>
                            <a:schemeClr val="tx2"/>
                          </a:solidFill>
                          <a:latin typeface="Cambria Math" panose="02040503050406030204" pitchFamily="18" charset="0"/>
                        </a:rPr>
                        <m:t>)</m:t>
                      </m:r>
                    </m:oMath>
                  </m:oMathPara>
                </a14:m>
                <a:endParaRPr lang="es-MX" sz="4000" dirty="0">
                  <a:solidFill>
                    <a:schemeClr val="tx2"/>
                  </a:solidFill>
                </a:endParaRPr>
              </a:p>
            </p:txBody>
          </p:sp>
        </mc:Choice>
        <mc:Fallback xmlns="">
          <p:sp>
            <p:nvSpPr>
              <p:cNvPr id="19" name="CuadroTexto 18">
                <a:extLst>
                  <a:ext uri="{FF2B5EF4-FFF2-40B4-BE49-F238E27FC236}">
                    <a16:creationId xmlns:a16="http://schemas.microsoft.com/office/drawing/2014/main" id="{5A936A33-FC08-C0FC-7DAA-094C67D0803F}"/>
                  </a:ext>
                </a:extLst>
              </p:cNvPr>
              <p:cNvSpPr txBox="1">
                <a:spLocks noRot="1" noChangeAspect="1" noMove="1" noResize="1" noEditPoints="1" noAdjustHandles="1" noChangeArrowheads="1" noChangeShapeType="1" noTextEdit="1"/>
              </p:cNvSpPr>
              <p:nvPr/>
            </p:nvSpPr>
            <p:spPr>
              <a:xfrm>
                <a:off x="4747711" y="4398868"/>
                <a:ext cx="5776727" cy="615553"/>
              </a:xfrm>
              <a:prstGeom prst="rect">
                <a:avLst/>
              </a:prstGeom>
              <a:blipFill>
                <a:blip r:embed="rId5"/>
                <a:stretch>
                  <a:fillRect/>
                </a:stretch>
              </a:blipFill>
            </p:spPr>
            <p:txBody>
              <a:bodyPr/>
              <a:lstStyle/>
              <a:p>
                <a:r>
                  <a:rPr lang="es-MX">
                    <a:noFill/>
                  </a:rPr>
                  <a:t> </a:t>
                </a:r>
              </a:p>
            </p:txBody>
          </p:sp>
        </mc:Fallback>
      </mc:AlternateContent>
      <p:sp>
        <p:nvSpPr>
          <p:cNvPr id="20" name="CuadroTexto 19">
            <a:extLst>
              <a:ext uri="{FF2B5EF4-FFF2-40B4-BE49-F238E27FC236}">
                <a16:creationId xmlns:a16="http://schemas.microsoft.com/office/drawing/2014/main" id="{09B9A7AD-E0B3-F90A-990A-6E7D2D557CC4}"/>
              </a:ext>
            </a:extLst>
          </p:cNvPr>
          <p:cNvSpPr txBox="1"/>
          <p:nvPr/>
        </p:nvSpPr>
        <p:spPr>
          <a:xfrm>
            <a:off x="4804388" y="5256734"/>
            <a:ext cx="2702858" cy="707886"/>
          </a:xfrm>
          <a:prstGeom prst="rect">
            <a:avLst/>
          </a:prstGeom>
          <a:noFill/>
        </p:spPr>
        <p:txBody>
          <a:bodyPr wrap="square" rtlCol="0">
            <a:spAutoFit/>
          </a:bodyPr>
          <a:lstStyle/>
          <a:p>
            <a:r>
              <a:rPr lang="es-MX" sz="4000" b="1" dirty="0">
                <a:solidFill>
                  <a:srgbClr val="FF0000"/>
                </a:solidFill>
              </a:rPr>
              <a:t>Resultado:</a:t>
            </a:r>
            <a:endParaRPr lang="es-MX" sz="4000" dirty="0">
              <a:solidFill>
                <a:schemeClr val="tx2"/>
              </a:solidFill>
            </a:endParaRPr>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5B49E546-E8EE-89AC-9B85-2A1228FA4F15}"/>
                  </a:ext>
                </a:extLst>
              </p:cNvPr>
              <p:cNvSpPr txBox="1"/>
              <p:nvPr/>
            </p:nvSpPr>
            <p:spPr>
              <a:xfrm>
                <a:off x="6369136" y="5289126"/>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=15</m:t>
                      </m:r>
                      <m:r>
                        <m:rPr>
                          <m:nor/>
                        </m:rPr>
                        <a:rPr lang="es-MX" sz="4000" b="0" i="0" smtClean="0">
                          <a:solidFill>
                            <a:schemeClr val="tx2"/>
                          </a:solidFill>
                          <a:latin typeface="Cambria Math" panose="02040503050406030204" pitchFamily="18" charset="0"/>
                        </a:rPr>
                        <m:t>x</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6</m:t>
                          </m:r>
                        </m:sup>
                      </m:sSup>
                      <m:r>
                        <a:rPr lang="es-MX" sz="4000" b="0" i="1"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N</m:t>
                      </m:r>
                      <m:r>
                        <m:rPr>
                          <m:nor/>
                        </m:rPr>
                        <a:rPr lang="es-MX" sz="4000" b="0" i="0" smtClean="0">
                          <a:solidFill>
                            <a:schemeClr val="tx2"/>
                          </a:solidFill>
                          <a:latin typeface="Cambria Math" panose="02040503050406030204" pitchFamily="18" charset="0"/>
                          <a:ea typeface="Cambria Math" panose="02040503050406030204" pitchFamily="18" charset="0"/>
                        </a:rPr>
                        <m:t>∙</m:t>
                      </m:r>
                      <m:r>
                        <m:rPr>
                          <m:nor/>
                        </m:rPr>
                        <a:rPr lang="es-MX" sz="4000" b="0" i="0" smtClean="0">
                          <a:solidFill>
                            <a:schemeClr val="tx2"/>
                          </a:solidFill>
                          <a:latin typeface="Cambria Math" panose="02040503050406030204" pitchFamily="18" charset="0"/>
                        </a:rPr>
                        <m:t>m</m:t>
                      </m:r>
                    </m:oMath>
                  </m:oMathPara>
                </a14:m>
                <a:endParaRPr lang="es-MX" sz="4000" dirty="0">
                  <a:solidFill>
                    <a:schemeClr val="tx2"/>
                  </a:solidFill>
                </a:endParaRPr>
              </a:p>
            </p:txBody>
          </p:sp>
        </mc:Choice>
        <mc:Fallback xmlns="">
          <p:sp>
            <p:nvSpPr>
              <p:cNvPr id="21" name="CuadroTexto 20">
                <a:extLst>
                  <a:ext uri="{FF2B5EF4-FFF2-40B4-BE49-F238E27FC236}">
                    <a16:creationId xmlns:a16="http://schemas.microsoft.com/office/drawing/2014/main" id="{5B49E546-E8EE-89AC-9B85-2A1228FA4F15}"/>
                  </a:ext>
                </a:extLst>
              </p:cNvPr>
              <p:cNvSpPr txBox="1">
                <a:spLocks noRot="1" noChangeAspect="1" noMove="1" noResize="1" noEditPoints="1" noAdjustHandles="1" noChangeArrowheads="1" noChangeShapeType="1" noTextEdit="1"/>
              </p:cNvSpPr>
              <p:nvPr/>
            </p:nvSpPr>
            <p:spPr>
              <a:xfrm>
                <a:off x="6369136" y="5289126"/>
                <a:ext cx="5776727" cy="61555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173C1D2C-8DDA-B36F-7053-25B8819E0E45}"/>
                  </a:ext>
                </a:extLst>
              </p:cNvPr>
              <p:cNvSpPr txBox="1"/>
              <p:nvPr/>
            </p:nvSpPr>
            <p:spPr>
              <a:xfrm>
                <a:off x="5989307" y="6006899"/>
                <a:ext cx="5776727"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4000" b="0" i="1" smtClean="0">
                          <a:solidFill>
                            <a:schemeClr val="tx2"/>
                          </a:solidFill>
                          <a:latin typeface="Cambria Math" panose="02040503050406030204" pitchFamily="18" charset="0"/>
                        </a:rPr>
                        <m:t>𝑇</m:t>
                      </m:r>
                      <m:r>
                        <a:rPr lang="es-MX" sz="4000" b="0" i="1" smtClean="0">
                          <a:solidFill>
                            <a:schemeClr val="tx2"/>
                          </a:solidFill>
                          <a:latin typeface="Cambria Math" panose="02040503050406030204" pitchFamily="18" charset="0"/>
                        </a:rPr>
                        <m:t>=15</m:t>
                      </m:r>
                      <m:r>
                        <m:rPr>
                          <m:nor/>
                        </m:rPr>
                        <a:rPr lang="es-MX" sz="4000" b="0" i="0" smtClean="0">
                          <a:solidFill>
                            <a:schemeClr val="tx2"/>
                          </a:solidFill>
                          <a:latin typeface="Cambria Math" panose="02040503050406030204" pitchFamily="18" charset="0"/>
                        </a:rPr>
                        <m:t>x</m:t>
                      </m:r>
                      <m:sSup>
                        <m:sSupPr>
                          <m:ctrlPr>
                            <a:rPr lang="es-MX" sz="4000" b="0" i="1" smtClean="0">
                              <a:solidFill>
                                <a:schemeClr val="tx2"/>
                              </a:solidFill>
                              <a:latin typeface="Cambria Math" panose="02040503050406030204" pitchFamily="18" charset="0"/>
                            </a:rPr>
                          </m:ctrlPr>
                        </m:sSupPr>
                        <m:e>
                          <m:r>
                            <a:rPr lang="es-MX" sz="4000" b="0" i="1" smtClean="0">
                              <a:solidFill>
                                <a:schemeClr val="tx2"/>
                              </a:solidFill>
                              <a:latin typeface="Cambria Math" panose="02040503050406030204" pitchFamily="18" charset="0"/>
                            </a:rPr>
                            <m:t>10</m:t>
                          </m:r>
                        </m:e>
                        <m:sup>
                          <m:r>
                            <a:rPr lang="es-MX" sz="4000" b="0" i="1" smtClean="0">
                              <a:solidFill>
                                <a:schemeClr val="tx2"/>
                              </a:solidFill>
                              <a:latin typeface="Cambria Math" panose="02040503050406030204" pitchFamily="18" charset="0"/>
                            </a:rPr>
                            <m:t>6</m:t>
                          </m:r>
                        </m:sup>
                      </m:sSup>
                      <m:r>
                        <a:rPr lang="es-MX" sz="4000" b="0" i="1" smtClean="0">
                          <a:solidFill>
                            <a:schemeClr val="tx2"/>
                          </a:solidFill>
                          <a:latin typeface="Cambria Math" panose="02040503050406030204" pitchFamily="18" charset="0"/>
                        </a:rPr>
                        <m:t> </m:t>
                      </m:r>
                      <m:r>
                        <m:rPr>
                          <m:nor/>
                        </m:rPr>
                        <a:rPr lang="es-MX" sz="4000" b="0" i="0" smtClean="0">
                          <a:solidFill>
                            <a:schemeClr val="tx2"/>
                          </a:solidFill>
                          <a:latin typeface="Cambria Math" panose="02040503050406030204" pitchFamily="18" charset="0"/>
                        </a:rPr>
                        <m:t>J</m:t>
                      </m:r>
                    </m:oMath>
                  </m:oMathPara>
                </a14:m>
                <a:endParaRPr lang="es-MX" sz="4000" dirty="0">
                  <a:solidFill>
                    <a:schemeClr val="tx2"/>
                  </a:solidFill>
                </a:endParaRPr>
              </a:p>
            </p:txBody>
          </p:sp>
        </mc:Choice>
        <mc:Fallback xmlns="">
          <p:sp>
            <p:nvSpPr>
              <p:cNvPr id="22" name="CuadroTexto 21">
                <a:extLst>
                  <a:ext uri="{FF2B5EF4-FFF2-40B4-BE49-F238E27FC236}">
                    <a16:creationId xmlns:a16="http://schemas.microsoft.com/office/drawing/2014/main" id="{173C1D2C-8DDA-B36F-7053-25B8819E0E45}"/>
                  </a:ext>
                </a:extLst>
              </p:cNvPr>
              <p:cNvSpPr txBox="1">
                <a:spLocks noRot="1" noChangeAspect="1" noMove="1" noResize="1" noEditPoints="1" noAdjustHandles="1" noChangeArrowheads="1" noChangeShapeType="1" noTextEdit="1"/>
              </p:cNvSpPr>
              <p:nvPr/>
            </p:nvSpPr>
            <p:spPr>
              <a:xfrm>
                <a:off x="5989307" y="6006899"/>
                <a:ext cx="5776727" cy="615553"/>
              </a:xfrm>
              <a:prstGeom prst="rect">
                <a:avLst/>
              </a:prstGeom>
              <a:blipFill>
                <a:blip r:embed="rId7"/>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54396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anim calcmode="lin" valueType="num">
                                      <p:cBhvr additive="base">
                                        <p:cTn id="30"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8" grpId="0" build="p"/>
      <p:bldP spid="19" grpId="0"/>
      <p:bldP spid="20" grpId="0" build="p"/>
      <p:bldP spid="21" grpId="0"/>
      <p:bldP spid="2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MX" sz="4800" dirty="0">
                <a:solidFill>
                  <a:schemeClr val="bg2"/>
                </a:solidFill>
              </a:rPr>
              <a:t>2. Ejercicio de trabajo</a:t>
            </a:r>
          </a:p>
        </p:txBody>
      </p:sp>
      <p:sp>
        <p:nvSpPr>
          <p:cNvPr id="11" name="Marcador de contenido 10">
            <a:extLst>
              <a:ext uri="{FF2B5EF4-FFF2-40B4-BE49-F238E27FC236}">
                <a16:creationId xmlns:a16="http://schemas.microsoft.com/office/drawing/2014/main" id="{A255F82E-377D-99B7-4FBC-16CA140C6137}"/>
              </a:ext>
            </a:extLst>
          </p:cNvPr>
          <p:cNvSpPr>
            <a:spLocks noGrp="1"/>
          </p:cNvSpPr>
          <p:nvPr>
            <p:ph idx="1"/>
          </p:nvPr>
        </p:nvSpPr>
        <p:spPr>
          <a:xfrm>
            <a:off x="648929" y="2296561"/>
            <a:ext cx="11090788" cy="3794749"/>
          </a:xfrm>
        </p:spPr>
        <p:txBody>
          <a:bodyPr>
            <a:normAutofit/>
          </a:bodyPr>
          <a:lstStyle/>
          <a:p>
            <a:pPr marL="0" indent="0">
              <a:buNone/>
            </a:pPr>
            <a:r>
              <a:rPr lang="es-MX" sz="3600" dirty="0">
                <a:solidFill>
                  <a:schemeClr val="tx2"/>
                </a:solidFill>
              </a:rPr>
              <a:t>Un hombre carga el paquete que recibió a la puerta de su casa, la caja indica el contenido de 55 kg, recorre 90 cm y lo apoya en la mesa.</a:t>
            </a:r>
          </a:p>
          <a:p>
            <a:pPr marL="0" indent="0">
              <a:buNone/>
            </a:pPr>
            <a:endParaRPr lang="es-MX" sz="3600" dirty="0">
              <a:solidFill>
                <a:schemeClr val="tx2"/>
              </a:solidFill>
            </a:endParaRPr>
          </a:p>
          <a:p>
            <a:pPr marL="0" indent="0" algn="ctr">
              <a:buNone/>
            </a:pPr>
            <a:r>
              <a:rPr lang="es-MX" sz="3600" dirty="0">
                <a:solidFill>
                  <a:schemeClr val="tx2"/>
                </a:solidFill>
              </a:rPr>
              <a:t>¿Cuánto trabajo realiza el hombre?</a:t>
            </a:r>
          </a:p>
        </p:txBody>
      </p:sp>
    </p:spTree>
    <p:extLst>
      <p:ext uri="{BB962C8B-B14F-4D97-AF65-F5344CB8AC3E}">
        <p14:creationId xmlns:p14="http://schemas.microsoft.com/office/powerpoint/2010/main" val="410166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s educativos 16 x 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5086_TF03462902.potx" id="{D6BBD2CF-1604-4BEC-BA8F-9AF91B4991C6}" vid="{66B9ACE4-D496-4837-94E2-E6251522CF12}"/>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B0618CD1-00E7-4355-A7FA-C22A2FF05A5E}">
  <we:reference id="wa104382064" version="1.0.0.2" store="es-ES" storeType="OMEX"/>
  <we:alternateReferences>
    <we:reference id="WA104382064" version="1.0.0.2" store="WA104382064" storeType="OMEX"/>
  </we:alternateReferences>
  <we:properties>
    <we:property name="HH" value="0"/>
    <we:property name="HH-reminder" value="&quot;--&quot;"/>
    <we:property name="MM" value="8"/>
    <we:property name="MM-reminder" value="1"/>
    <we:property name="SS" value="0"/>
    <we:property name="SS-reminder" value="&quot;--&quot;"/>
    <we:property name="canvash" value="443"/>
    <we:property name="canvasw" value="443"/>
    <we:property name="clocktype" value="&quot;digital&quot;"/>
    <we:property name="interval" value="5"/>
    <we:property name="radius" value="199.35"/>
    <we:property name="tickType" value="&quot;tick&quot;"/>
    <we:property name="timeupType" value="&quot;alarm&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Presentación de temas educativos, diseño de ilustraciones en pizarra (panorámica)</Template>
  <TotalTime>1144</TotalTime>
  <Words>3766</Words>
  <Application>Microsoft Office PowerPoint</Application>
  <PresentationFormat>Panorámica</PresentationFormat>
  <Paragraphs>603</Paragraphs>
  <Slides>112</Slides>
  <Notes>104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112</vt:i4>
      </vt:variant>
    </vt:vector>
  </HeadingPairs>
  <TitlesOfParts>
    <vt:vector size="119" baseType="lpstr">
      <vt:lpstr>Arial</vt:lpstr>
      <vt:lpstr>Calibri</vt:lpstr>
      <vt:lpstr>Cambria Math</vt:lpstr>
      <vt:lpstr>Symbol</vt:lpstr>
      <vt:lpstr>Tahoma</vt:lpstr>
      <vt:lpstr>Wingdings</vt:lpstr>
      <vt:lpstr>Temas educativos 16 x 9</vt:lpstr>
      <vt:lpstr>Leyes de Newton</vt:lpstr>
      <vt:lpstr>Extendiendo el estudio del movimiento</vt:lpstr>
      <vt:lpstr>Extendiendo el estudio del movimiento</vt:lpstr>
      <vt:lpstr>Extendiendo el estudio del movimiento</vt:lpstr>
      <vt:lpstr>Extendiendo el estudio del movimiento</vt:lpstr>
      <vt:lpstr>Extendiendo el estudio del movimiento</vt:lpstr>
      <vt:lpstr>Las tres leyes de Newton</vt:lpstr>
      <vt:lpstr>Primera Ley de Newton</vt:lpstr>
      <vt:lpstr>Primera Ley de Newton</vt:lpstr>
      <vt:lpstr>Primera Ley de Newton</vt:lpstr>
      <vt:lpstr>Primera Ley de Newton</vt:lpstr>
      <vt:lpstr>Segunda Ley de Newton</vt:lpstr>
      <vt:lpstr>Segunda Ley de Newton</vt:lpstr>
      <vt:lpstr>Segunda Ley de Newton</vt:lpstr>
      <vt:lpstr>Ejemplo de la Segunda Ley de Newton</vt:lpstr>
      <vt:lpstr>Ejemplo de la Segunda Ley de Newton</vt:lpstr>
      <vt:lpstr>Ejemplo de la Segunda Ley de Newton</vt:lpstr>
      <vt:lpstr>Revisando las unidades</vt:lpstr>
      <vt:lpstr>Sobre las unidades</vt:lpstr>
      <vt:lpstr>Sobre las unidades</vt:lpstr>
      <vt:lpstr>Sobre las unidades</vt:lpstr>
      <vt:lpstr>Sobre las unidades</vt:lpstr>
      <vt:lpstr>Sobre las unidades</vt:lpstr>
      <vt:lpstr>Sobre las unidades</vt:lpstr>
      <vt:lpstr>Ejercicio 2 - Evaluación continua</vt:lpstr>
      <vt:lpstr>Ejercicio 2 - Evaluación continua</vt:lpstr>
      <vt:lpstr>Ejercicio 2 - Evaluación continua</vt:lpstr>
      <vt:lpstr>Ejercicio Segunda Ley de Newton</vt:lpstr>
      <vt:lpstr>Ejercicio Segunda Ley de Newton</vt:lpstr>
      <vt:lpstr>Ejercicio Segunda Ley de Newton</vt:lpstr>
      <vt:lpstr>Ejercicio Segunda Ley de Newton</vt:lpstr>
      <vt:lpstr>Ejercicio Segunda Ley de Newton</vt:lpstr>
      <vt:lpstr>Ejercicio Segunda Ley de Newton</vt:lpstr>
      <vt:lpstr>Presentación de PowerPoint</vt:lpstr>
      <vt:lpstr>Presentación de PowerPoint</vt:lpstr>
      <vt:lpstr>Presentación de PowerPoint</vt:lpstr>
      <vt:lpstr>Ejercicio Segunda Ley de Newton</vt:lpstr>
      <vt:lpstr>Ejercicio Segunda Ley de Newton</vt:lpstr>
      <vt:lpstr>Ejercicio Segunda Ley de Newton</vt:lpstr>
      <vt:lpstr>Ejercicio Segunda Ley de Newton</vt:lpstr>
      <vt:lpstr>Ejercicio Segunda Ley de Newton</vt:lpstr>
      <vt:lpstr>Ejercicio Segunda Ley de Newton</vt:lpstr>
      <vt:lpstr>Ejercicio Segunda Ley de Newton</vt:lpstr>
      <vt:lpstr>Ejercicio Segunda Ley de Newton</vt:lpstr>
      <vt:lpstr>Tercera Ley de Newton</vt:lpstr>
      <vt:lpstr>Tercera Ley de Newton</vt:lpstr>
      <vt:lpstr>Tercera Ley de Newton</vt:lpstr>
      <vt:lpstr>Las Leyes de Newton</vt:lpstr>
      <vt:lpstr>Ley de gravitación universal</vt:lpstr>
      <vt:lpstr>La gravedad</vt:lpstr>
      <vt:lpstr>La ley de gravitación universal</vt:lpstr>
      <vt:lpstr>La ley de gravitación universal</vt:lpstr>
      <vt:lpstr>La ley de gravitación universal</vt:lpstr>
      <vt:lpstr>La ley de gravitación universal</vt:lpstr>
      <vt:lpstr>Variación inversa de la distancia</vt:lpstr>
      <vt:lpstr>Variación inversa</vt:lpstr>
      <vt:lpstr>Variación inversa del cuadrado</vt:lpstr>
      <vt:lpstr>Estimando la fuerza de atracción</vt:lpstr>
      <vt:lpstr>Estimando la fuerza de atracción</vt:lpstr>
      <vt:lpstr>Estimando la fuerza de atracción</vt:lpstr>
      <vt:lpstr>Estimando la masa a partir de la fuerza de atracción</vt:lpstr>
      <vt:lpstr>Calculando la masa del segundo objeto</vt:lpstr>
      <vt:lpstr>Calculando la masa del segundo objeto</vt:lpstr>
      <vt:lpstr>Calculando la distancia entre dos objetos</vt:lpstr>
      <vt:lpstr>Calculando la masa del segundo objeto</vt:lpstr>
      <vt:lpstr>Calculando la masa del segundo objeto</vt:lpstr>
      <vt:lpstr>Ejercicio de evaluación continua</vt:lpstr>
      <vt:lpstr>Las leyes de Kepler</vt:lpstr>
      <vt:lpstr>Las leyes de Kepler</vt:lpstr>
      <vt:lpstr>Extendiendo resultados previos</vt:lpstr>
      <vt:lpstr>Extendiendo resultados previos</vt:lpstr>
      <vt:lpstr>La elipse como parte de una cónica</vt:lpstr>
      <vt:lpstr>Primera ley de Kepler</vt:lpstr>
      <vt:lpstr>Primera ley de Kepler</vt:lpstr>
      <vt:lpstr>Segunda ley de Kepler</vt:lpstr>
      <vt:lpstr>Segunda ley de Kepler</vt:lpstr>
      <vt:lpstr>Segunda ley de Kepler</vt:lpstr>
      <vt:lpstr>Tercera ley de Kepler</vt:lpstr>
      <vt:lpstr>Tercera ley de Kepler</vt:lpstr>
      <vt:lpstr>Trabajo, energía y potencia</vt:lpstr>
      <vt:lpstr>Concepto de energía</vt:lpstr>
      <vt:lpstr>Concepto de energía</vt:lpstr>
      <vt:lpstr>Transformación de energía</vt:lpstr>
      <vt:lpstr>Transformación de energía</vt:lpstr>
      <vt:lpstr>Conceptos clave</vt:lpstr>
      <vt:lpstr>Conceptos clave</vt:lpstr>
      <vt:lpstr>Conceptos clave</vt:lpstr>
      <vt:lpstr>Energía en la mecánica</vt:lpstr>
      <vt:lpstr>Trabajo mecánico</vt:lpstr>
      <vt:lpstr>Trabajo mecánico</vt:lpstr>
      <vt:lpstr>Trabajo mecánico</vt:lpstr>
      <vt:lpstr>Definición del trabajo mecánico</vt:lpstr>
      <vt:lpstr>Definición del trabajo mecánico</vt:lpstr>
      <vt:lpstr>Definición del trabajo mecánico</vt:lpstr>
      <vt:lpstr>Definición del trabajo mecánico</vt:lpstr>
      <vt:lpstr>El triángulo del trabajo</vt:lpstr>
      <vt:lpstr>1. Ejercicio de trabajo</vt:lpstr>
      <vt:lpstr>Calculando el trabajo realizado</vt:lpstr>
      <vt:lpstr>2. Ejercicio de trabajo</vt:lpstr>
      <vt:lpstr>Calculando el trabajo realizado</vt:lpstr>
      <vt:lpstr>Calculando el trabajo realizado</vt:lpstr>
      <vt:lpstr>Ejercicios de evaluación continua</vt:lpstr>
      <vt:lpstr>Ejercicios de evaluación continua</vt:lpstr>
      <vt:lpstr>Ejercicios en clase</vt:lpstr>
      <vt:lpstr>Ejercicios en clase</vt:lpstr>
      <vt:lpstr>Ejercicios en clase</vt:lpstr>
      <vt:lpstr>Ejercicios en clase</vt:lpstr>
      <vt:lpstr>La energía en física</vt:lpstr>
      <vt:lpstr>Concepto de energía</vt:lpstr>
      <vt:lpstr>Concepto de energía</vt:lpstr>
      <vt:lpstr>Manifestaciones de la energía</vt:lpstr>
      <vt:lpstr>Manifestaciones de la energía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Leyes de Newton</dc:title>
  <dc:creator>M. en C. Ramón Gustavo Contreras Mayén</dc:creator>
  <cp:lastModifiedBy>CONTRERAS MAYEN RAMON GUSTAVO</cp:lastModifiedBy>
  <cp:revision>80</cp:revision>
  <dcterms:created xsi:type="dcterms:W3CDTF">2023-05-19T03:06:25Z</dcterms:created>
  <dcterms:modified xsi:type="dcterms:W3CDTF">2023-06-06T20:52:56Z</dcterms:modified>
</cp:coreProperties>
</file>